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4" r:id="rId4"/>
    <p:sldId id="263" r:id="rId5"/>
    <p:sldId id="265" r:id="rId6"/>
    <p:sldId id="282" r:id="rId7"/>
    <p:sldId id="279" r:id="rId8"/>
    <p:sldId id="268" r:id="rId9"/>
    <p:sldId id="280" r:id="rId10"/>
    <p:sldId id="283" r:id="rId11"/>
    <p:sldId id="276" r:id="rId12"/>
    <p:sldId id="269" r:id="rId13"/>
    <p:sldId id="285" r:id="rId14"/>
    <p:sldId id="270" r:id="rId15"/>
    <p:sldId id="286" r:id="rId16"/>
    <p:sldId id="271" r:id="rId17"/>
    <p:sldId id="284" r:id="rId18"/>
    <p:sldId id="261" r:id="rId19"/>
  </p:sldIdLst>
  <p:sldSz cx="10693400" cy="7561263"/>
  <p:notesSz cx="6797675" cy="9929813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AF"/>
    <a:srgbClr val="A012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17" autoAdjust="0"/>
  </p:normalViewPr>
  <p:slideViewPr>
    <p:cSldViewPr>
      <p:cViewPr>
        <p:scale>
          <a:sx n="64" d="100"/>
          <a:sy n="64" d="100"/>
        </p:scale>
        <p:origin x="-552" y="-82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38" y="-90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LDB2011_predbezne%20vysledky_konference\graf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8574406149456987"/>
          <c:y val="0"/>
          <c:w val="0.77779530139059194"/>
          <c:h val="0.91128527444633722"/>
        </c:manualLayout>
      </c:layout>
      <c:barChart>
        <c:barDir val="bar"/>
        <c:grouping val="stacked"/>
        <c:ser>
          <c:idx val="0"/>
          <c:order val="0"/>
          <c:tx>
            <c:strRef>
              <c:f>List1!$F$118</c:f>
              <c:strCache>
                <c:ptCount val="1"/>
                <c:pt idx="0">
                  <c:v>trvalý</c:v>
                </c:pt>
              </c:strCache>
            </c:strRef>
          </c:tx>
          <c:cat>
            <c:strRef>
              <c:f>List1!$A$119:$A$132</c:f>
              <c:strCache>
                <c:ptCount val="14"/>
                <c:pt idx="0">
                  <c:v> Moravskoslezský</c:v>
                </c:pt>
                <c:pt idx="1">
                  <c:v> Zlínský</c:v>
                </c:pt>
                <c:pt idx="2">
                  <c:v> Olomoucký</c:v>
                </c:pt>
                <c:pt idx="3">
                  <c:v> Jihomoravský</c:v>
                </c:pt>
                <c:pt idx="4">
                  <c:v> Kraj Vysočina</c:v>
                </c:pt>
                <c:pt idx="5">
                  <c:v> Pardubický</c:v>
                </c:pt>
                <c:pt idx="6">
                  <c:v> Královéhradecký</c:v>
                </c:pt>
                <c:pt idx="7">
                  <c:v> Liberecký</c:v>
                </c:pt>
                <c:pt idx="8">
                  <c:v> Ústecký</c:v>
                </c:pt>
                <c:pt idx="9">
                  <c:v> Karlovarský</c:v>
                </c:pt>
                <c:pt idx="10">
                  <c:v> Plzeňský</c:v>
                </c:pt>
                <c:pt idx="11">
                  <c:v> Jihočeský</c:v>
                </c:pt>
                <c:pt idx="12">
                  <c:v> Středočeský</c:v>
                </c:pt>
                <c:pt idx="13">
                  <c:v> Hl. město Praha</c:v>
                </c:pt>
              </c:strCache>
            </c:strRef>
          </c:cat>
          <c:val>
            <c:numRef>
              <c:f>List1!$F$119:$F$132</c:f>
              <c:numCache>
                <c:formatCode>#,##0</c:formatCode>
                <c:ptCount val="14"/>
                <c:pt idx="0">
                  <c:v>-37230</c:v>
                </c:pt>
                <c:pt idx="1">
                  <c:v>-7076</c:v>
                </c:pt>
                <c:pt idx="2">
                  <c:v>-6851</c:v>
                </c:pt>
                <c:pt idx="3">
                  <c:v>14051</c:v>
                </c:pt>
                <c:pt idx="4">
                  <c:v>-2519</c:v>
                </c:pt>
                <c:pt idx="5">
                  <c:v>2311</c:v>
                </c:pt>
                <c:pt idx="6">
                  <c:v>-1674</c:v>
                </c:pt>
                <c:pt idx="7">
                  <c:v>4677</c:v>
                </c:pt>
                <c:pt idx="8">
                  <c:v>-2614</c:v>
                </c:pt>
                <c:pt idx="9">
                  <c:v>-4547</c:v>
                </c:pt>
                <c:pt idx="10">
                  <c:v>8746</c:v>
                </c:pt>
                <c:pt idx="11">
                  <c:v>6389</c:v>
                </c:pt>
                <c:pt idx="12">
                  <c:v>121934</c:v>
                </c:pt>
                <c:pt idx="13">
                  <c:v>-13520</c:v>
                </c:pt>
              </c:numCache>
            </c:numRef>
          </c:val>
        </c:ser>
        <c:ser>
          <c:idx val="1"/>
          <c:order val="1"/>
          <c:tx>
            <c:strRef>
              <c:f>List1!$G$118</c:f>
              <c:strCache>
                <c:ptCount val="1"/>
                <c:pt idx="0">
                  <c:v>dlouhodobý</c:v>
                </c:pt>
              </c:strCache>
            </c:strRef>
          </c:tx>
          <c:cat>
            <c:strRef>
              <c:f>List1!$A$119:$A$132</c:f>
              <c:strCache>
                <c:ptCount val="14"/>
                <c:pt idx="0">
                  <c:v> Moravskoslezský</c:v>
                </c:pt>
                <c:pt idx="1">
                  <c:v> Zlínský</c:v>
                </c:pt>
                <c:pt idx="2">
                  <c:v> Olomoucký</c:v>
                </c:pt>
                <c:pt idx="3">
                  <c:v> Jihomoravský</c:v>
                </c:pt>
                <c:pt idx="4">
                  <c:v> Kraj Vysočina</c:v>
                </c:pt>
                <c:pt idx="5">
                  <c:v> Pardubický</c:v>
                </c:pt>
                <c:pt idx="6">
                  <c:v> Královéhradecký</c:v>
                </c:pt>
                <c:pt idx="7">
                  <c:v> Liberecký</c:v>
                </c:pt>
                <c:pt idx="8">
                  <c:v> Ústecký</c:v>
                </c:pt>
                <c:pt idx="9">
                  <c:v> Karlovarský</c:v>
                </c:pt>
                <c:pt idx="10">
                  <c:v> Plzeňský</c:v>
                </c:pt>
                <c:pt idx="11">
                  <c:v> Jihočeský</c:v>
                </c:pt>
                <c:pt idx="12">
                  <c:v> Středočeský</c:v>
                </c:pt>
                <c:pt idx="13">
                  <c:v> Hl. město Praha</c:v>
                </c:pt>
              </c:strCache>
            </c:strRef>
          </c:cat>
          <c:val>
            <c:numRef>
              <c:f>List1!$G$119:$G$132</c:f>
              <c:numCache>
                <c:formatCode>#,##0</c:formatCode>
                <c:ptCount val="14"/>
                <c:pt idx="0">
                  <c:v>8239</c:v>
                </c:pt>
                <c:pt idx="1">
                  <c:v>2525</c:v>
                </c:pt>
                <c:pt idx="2">
                  <c:v>2980</c:v>
                </c:pt>
                <c:pt idx="3">
                  <c:v>20951</c:v>
                </c:pt>
                <c:pt idx="4">
                  <c:v>3103</c:v>
                </c:pt>
                <c:pt idx="5">
                  <c:v>7636</c:v>
                </c:pt>
                <c:pt idx="6">
                  <c:v>6633</c:v>
                </c:pt>
                <c:pt idx="7">
                  <c:v>6401</c:v>
                </c:pt>
                <c:pt idx="8">
                  <c:v>12766</c:v>
                </c:pt>
                <c:pt idx="9">
                  <c:v>10449</c:v>
                </c:pt>
                <c:pt idx="10">
                  <c:v>15260</c:v>
                </c:pt>
                <c:pt idx="11">
                  <c:v>5804</c:v>
                </c:pt>
                <c:pt idx="12">
                  <c:v>30226</c:v>
                </c:pt>
                <c:pt idx="13">
                  <c:v>117104</c:v>
                </c:pt>
              </c:numCache>
            </c:numRef>
          </c:val>
        </c:ser>
        <c:gapWidth val="73"/>
        <c:overlap val="100"/>
        <c:axId val="130235392"/>
        <c:axId val="130253568"/>
      </c:barChart>
      <c:catAx>
        <c:axId val="130235392"/>
        <c:scaling>
          <c:orientation val="minMax"/>
        </c:scaling>
        <c:axPos val="l"/>
        <c:tickLblPos val="low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30253568"/>
        <c:crosses val="autoZero"/>
        <c:auto val="1"/>
        <c:lblAlgn val="ctr"/>
        <c:lblOffset val="100"/>
      </c:catAx>
      <c:valAx>
        <c:axId val="130253568"/>
        <c:scaling>
          <c:orientation val="minMax"/>
        </c:scaling>
        <c:axPos val="b"/>
        <c:majorGridlines>
          <c:spPr>
            <a:ln w="6350">
              <a:prstDash val="lgDash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30235392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.62399333416656633"/>
          <c:y val="0.5086575509506065"/>
          <c:w val="0.29174119901678924"/>
          <c:h val="7.2807952830259134E-2"/>
        </c:manualLayout>
      </c:layout>
      <c:spPr>
        <a:solidFill>
          <a:schemeClr val="bg1"/>
        </a:solidFill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50C470-4D96-4BDF-BD86-FE16A6459FD2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3CB6F1-279B-45ED-9575-3F442A3DF376}" type="slidenum">
              <a:rPr lang="en-US"/>
              <a:pPr>
                <a:defRPr/>
              </a:pPr>
              <a:t>‹#›</a:t>
            </a:fld>
            <a:r>
              <a:rPr lang="cs-CZ" dirty="0"/>
              <a:t>/x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FA8373-75C0-4EEF-865F-FDD6BE1EC965}" type="datetimeFigureOut">
              <a:rPr lang="en-US"/>
              <a:pPr>
                <a:defRPr/>
              </a:pPr>
              <a:t>1/24/2012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92EA-1F63-467F-813B-413BA3158ED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76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7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465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6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+</a:t>
            </a:r>
            <a:r>
              <a:rPr lang="cs-CZ" baseline="0" dirty="0" smtClean="0"/>
              <a:t> </a:t>
            </a:r>
            <a:r>
              <a:rPr lang="cs-CZ" baseline="0" smtClean="0"/>
              <a:t>registrované partnerství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34" y="1065987"/>
            <a:ext cx="3744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3196800" y="5328000"/>
            <a:ext cx="5822308" cy="719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3196800" y="2880000"/>
            <a:ext cx="7190460" cy="234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5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 b="1">
                <a:latin typeface="Arial" pitchFamily="34" charset="0"/>
                <a:cs typeface="Arial" pitchFamily="34" charset="0"/>
              </a:defRPr>
            </a:lvl2pPr>
            <a:lvl3pPr>
              <a:defRPr sz="4500" b="1">
                <a:latin typeface="Arial" pitchFamily="34" charset="0"/>
                <a:cs typeface="Arial" pitchFamily="34" charset="0"/>
              </a:defRPr>
            </a:lvl3pPr>
            <a:lvl4pPr>
              <a:defRPr sz="4500" b="1">
                <a:latin typeface="Arial" pitchFamily="34" charset="0"/>
                <a:cs typeface="Arial" pitchFamily="34" charset="0"/>
              </a:defRPr>
            </a:lvl4pPr>
            <a:lvl5pPr>
              <a:defRPr sz="4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32584" y="1137425"/>
            <a:ext cx="2928958" cy="1071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1" cap="all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1600" b="1" cap="none" baseline="0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rajská správa ČSÚ ve Zlíně</a:t>
            </a:r>
          </a:p>
          <a:p>
            <a:pPr>
              <a:lnSpc>
                <a:spcPct val="100000"/>
              </a:lnSpc>
            </a:pPr>
            <a:r>
              <a:rPr lang="cs-CZ" sz="1600" b="1" cap="none" baseline="0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Třída Tomáše Bati 1565</a:t>
            </a:r>
          </a:p>
          <a:p>
            <a:pPr>
              <a:lnSpc>
                <a:spcPct val="100000"/>
              </a:lnSpc>
            </a:pPr>
            <a:r>
              <a:rPr lang="cs-CZ" sz="1600" b="1" cap="none" baseline="0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761 76 Zlín</a:t>
            </a:r>
            <a:endParaRPr lang="cs-CZ" sz="1600" b="1" cap="all" dirty="0">
              <a:solidFill>
                <a:srgbClr val="006A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7918468" y="1137425"/>
            <a:ext cx="2214578" cy="1000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1260000" y="1979999"/>
            <a:ext cx="8172000" cy="4752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buNone/>
              <a:defRPr sz="28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 marL="521496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04299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564485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8598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1279156" y="2124447"/>
            <a:ext cx="8172000" cy="4680520"/>
          </a:xfrm>
          <a:prstGeom prst="rect">
            <a:avLst/>
          </a:prstGeom>
        </p:spPr>
        <p:txBody>
          <a:bodyPr/>
          <a:lstStyle>
            <a:lvl1pPr marL="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8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 marL="720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4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2pPr>
            <a:lvl3pPr marL="1152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0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3pPr>
            <a:lvl4pPr marL="1825233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46728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43013" y="1979613"/>
            <a:ext cx="8170862" cy="4679950"/>
          </a:xfrm>
          <a:prstGeom prst="rect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1242244" y="1980000"/>
            <a:ext cx="8172000" cy="4680000"/>
          </a:xfrm>
          <a:prstGeom prst="rect">
            <a:avLst/>
          </a:prstGeom>
          <a:solidFill>
            <a:schemeClr val="bg1"/>
          </a:solidFill>
          <a:ln>
            <a:solidFill>
              <a:srgbClr val="006AAF"/>
            </a:solidFill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60475" y="720725"/>
            <a:ext cx="8170863" cy="593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1260000" y="1692400"/>
            <a:ext cx="8172000" cy="49676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1494000" y="972000"/>
            <a:ext cx="7740000" cy="576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1187450"/>
            <a:ext cx="3744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240000" y="3959999"/>
            <a:ext cx="6570662" cy="1476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3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véPole 7"/>
          <p:cNvSpPr txBox="1">
            <a:spLocks noChangeArrowheads="1"/>
          </p:cNvSpPr>
          <p:nvPr/>
        </p:nvSpPr>
        <p:spPr bwMode="auto">
          <a:xfrm>
            <a:off x="3197225" y="7091363"/>
            <a:ext cx="57880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sz="1200" b="1" dirty="0">
                <a:solidFill>
                  <a:srgbClr val="006AAF"/>
                </a:solidFill>
                <a:latin typeface="Arial" charset="0"/>
              </a:rPr>
              <a:t>ČESKÝ STATISTICKÝ ÚŘAD  |  Na padesátém 81, 100 82 Praha 10  |  </a:t>
            </a:r>
            <a:r>
              <a:rPr lang="cs-CZ" sz="1200" b="1" dirty="0" err="1">
                <a:solidFill>
                  <a:srgbClr val="006AAF"/>
                </a:solidFill>
                <a:latin typeface="Arial" charset="0"/>
              </a:rPr>
              <a:t>czso.cz</a:t>
            </a:r>
            <a:endParaRPr lang="cs-CZ" sz="1200" b="1" dirty="0">
              <a:solidFill>
                <a:srgbClr val="006AAF"/>
              </a:solidFill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10691813" cy="107950"/>
          </a:xfrm>
          <a:prstGeom prst="rect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04352" y="6566713"/>
            <a:ext cx="555093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22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1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13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70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9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81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76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7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6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6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text 4"/>
          <p:cNvSpPr>
            <a:spLocks noGrp="1"/>
          </p:cNvSpPr>
          <p:nvPr>
            <p:ph type="body" sz="quarter" idx="11"/>
          </p:nvPr>
        </p:nvSpPr>
        <p:spPr bwMode="auto">
          <a:xfrm>
            <a:off x="1917676" y="4352135"/>
            <a:ext cx="7100912" cy="142876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 smtClean="0">
                <a:latin typeface="Arial" charset="0"/>
                <a:cs typeface="Arial" charset="0"/>
              </a:rPr>
              <a:t>Sčítání lidu, domů a bytů 2011</a:t>
            </a:r>
          </a:p>
          <a:p>
            <a:pPr algn="ctr"/>
            <a:r>
              <a:rPr lang="cs-CZ" sz="2800" dirty="0" smtClean="0">
                <a:latin typeface="Arial" charset="0"/>
                <a:cs typeface="Arial" charset="0"/>
              </a:rPr>
              <a:t>I. část -  OBYVATELSTVO</a:t>
            </a:r>
          </a:p>
          <a:p>
            <a:pPr algn="ctr"/>
            <a:endParaRPr lang="cs-CZ" dirty="0" smtClean="0">
              <a:latin typeface="Arial" charset="0"/>
              <a:cs typeface="Arial" charset="0"/>
            </a:endParaRPr>
          </a:p>
          <a:p>
            <a:pPr algn="ctr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03230" y="2851937"/>
            <a:ext cx="9572692" cy="1357321"/>
          </a:xfrm>
        </p:spPr>
        <p:txBody>
          <a:bodyPr/>
          <a:lstStyle/>
          <a:p>
            <a:pPr algn="ctr"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Předběžné výsledky</a:t>
            </a:r>
          </a:p>
          <a:p>
            <a:pPr algn="ctr"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Zlínský kraj</a:t>
            </a:r>
          </a:p>
          <a:p>
            <a:pPr algn="ctr"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algn="ctr"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ZLK_m5_orp_o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" y="-825"/>
            <a:ext cx="10689336" cy="756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846106" y="4209259"/>
            <a:ext cx="9144064" cy="2357454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36000" rIns="216000" bIns="72000"/>
          <a:lstStyle/>
          <a:p>
            <a:pPr algn="ctr">
              <a:lnSpc>
                <a:spcPct val="100000"/>
              </a:lnSpc>
              <a:spcBef>
                <a:spcPts val="1724"/>
              </a:spcBef>
              <a:defRPr/>
            </a:pPr>
            <a:r>
              <a:rPr lang="cs-CZ" sz="1400" b="1" dirty="0" smtClean="0"/>
              <a:t>Změny mezi dvěma posledními sčítáními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1400" b="1" dirty="0" smtClean="0"/>
              <a:t>                                                                       MUŽI                                                                      ŽENY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600" dirty="0" smtClean="0"/>
              <a:t>                                                        ČR      </a:t>
            </a:r>
            <a:r>
              <a:rPr lang="cs-CZ" sz="1600" b="1" dirty="0" smtClean="0">
                <a:solidFill>
                  <a:srgbClr val="FF0000"/>
                </a:solidFill>
              </a:rPr>
              <a:t>Zlínský kraj                               </a:t>
            </a:r>
            <a:r>
              <a:rPr lang="cs-CZ" sz="1600" dirty="0" smtClean="0"/>
              <a:t>ČR      </a:t>
            </a:r>
            <a:r>
              <a:rPr lang="cs-CZ" sz="1600" b="1" dirty="0" smtClean="0">
                <a:solidFill>
                  <a:srgbClr val="FF0000"/>
                </a:solidFill>
              </a:rPr>
              <a:t>Zlínský kraj</a:t>
            </a:r>
            <a:r>
              <a:rPr lang="cs-CZ" sz="1600" b="1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600" b="1" dirty="0" smtClean="0"/>
              <a:t>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600" dirty="0" smtClean="0"/>
              <a:t>Počet ženatých/vdaných</a:t>
            </a:r>
            <a:r>
              <a:rPr lang="cs-CZ" sz="1600" b="1" dirty="0" smtClean="0"/>
              <a:t>:               -    </a:t>
            </a:r>
            <a:r>
              <a:rPr lang="cs-CZ" sz="1600" dirty="0" smtClean="0"/>
              <a:t>6,3 %      </a:t>
            </a:r>
            <a:r>
              <a:rPr lang="cs-CZ" sz="1600" b="1" dirty="0" smtClean="0">
                <a:solidFill>
                  <a:srgbClr val="FF0000"/>
                </a:solidFill>
              </a:rPr>
              <a:t>8,9 %</a:t>
            </a:r>
            <a:r>
              <a:rPr lang="cs-CZ" sz="1600" b="1" dirty="0" smtClean="0"/>
              <a:t>                              -   </a:t>
            </a:r>
            <a:r>
              <a:rPr lang="cs-CZ" sz="1600" dirty="0" smtClean="0"/>
              <a:t>   7,1 %      </a:t>
            </a:r>
            <a:r>
              <a:rPr lang="cs-CZ" sz="1600" b="1" dirty="0" smtClean="0">
                <a:solidFill>
                  <a:srgbClr val="FF0000"/>
                </a:solidFill>
              </a:rPr>
              <a:t>8,9 %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600" dirty="0" smtClean="0"/>
              <a:t>Počet rozvedených:                       </a:t>
            </a:r>
            <a:r>
              <a:rPr lang="cs-CZ" sz="1600" b="1" dirty="0" smtClean="0"/>
              <a:t>+</a:t>
            </a:r>
            <a:r>
              <a:rPr lang="cs-CZ" sz="1600" dirty="0" smtClean="0"/>
              <a:t>  37,7 %    </a:t>
            </a:r>
            <a:r>
              <a:rPr lang="cs-CZ" sz="1600" b="1" dirty="0" smtClean="0">
                <a:solidFill>
                  <a:srgbClr val="FF0000"/>
                </a:solidFill>
              </a:rPr>
              <a:t>47,3 %                              </a:t>
            </a:r>
            <a:r>
              <a:rPr lang="cs-CZ" sz="1600" b="1" dirty="0" smtClean="0"/>
              <a:t>+   </a:t>
            </a:r>
            <a:r>
              <a:rPr lang="cs-CZ" sz="1600" dirty="0" smtClean="0"/>
              <a:t>33,4 %    </a:t>
            </a:r>
            <a:r>
              <a:rPr lang="cs-CZ" sz="1600" b="1" dirty="0" smtClean="0">
                <a:solidFill>
                  <a:srgbClr val="FF0000"/>
                </a:solidFill>
              </a:rPr>
              <a:t>41,2 %</a:t>
            </a:r>
            <a:r>
              <a:rPr lang="cs-CZ" sz="1600" b="1" dirty="0" smtClean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600" dirty="0" smtClean="0"/>
              <a:t>Počet svobodných:                        </a:t>
            </a:r>
            <a:r>
              <a:rPr lang="cs-CZ" sz="1600" b="1" dirty="0" smtClean="0"/>
              <a:t>+</a:t>
            </a:r>
            <a:r>
              <a:rPr lang="cs-CZ" sz="1600" dirty="0" smtClean="0"/>
              <a:t> 10,4 %       </a:t>
            </a:r>
            <a:r>
              <a:rPr lang="cs-CZ" sz="1600" b="1" dirty="0" smtClean="0">
                <a:solidFill>
                  <a:srgbClr val="FF0000"/>
                </a:solidFill>
              </a:rPr>
              <a:t>3,4%                               </a:t>
            </a:r>
            <a:r>
              <a:rPr lang="cs-CZ" sz="1600" b="1" dirty="0" smtClean="0"/>
              <a:t>+</a:t>
            </a:r>
            <a:r>
              <a:rPr lang="cs-CZ" sz="1600" dirty="0" smtClean="0"/>
              <a:t>     9,9 %      </a:t>
            </a:r>
            <a:r>
              <a:rPr lang="cs-CZ" sz="1600" b="1" dirty="0" smtClean="0">
                <a:solidFill>
                  <a:srgbClr val="FF0000"/>
                </a:solidFill>
              </a:rPr>
              <a:t>1,9 %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946" b="14359"/>
          <a:stretch>
            <a:fillRect/>
          </a:stretch>
        </p:blipFill>
        <p:spPr bwMode="auto">
          <a:xfrm>
            <a:off x="1560486" y="1137425"/>
            <a:ext cx="782320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7610" y="565921"/>
            <a:ext cx="8172000" cy="571504"/>
          </a:xfrm>
        </p:spPr>
        <p:txBody>
          <a:bodyPr/>
          <a:lstStyle/>
          <a:p>
            <a:pPr algn="ctr"/>
            <a:r>
              <a:rPr lang="cs-CZ" dirty="0" smtClean="0"/>
              <a:t>Rodinný stav – Zlínský kraj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444418" cy="488863"/>
          </a:xfrm>
        </p:spPr>
        <p:txBody>
          <a:bodyPr/>
          <a:lstStyle/>
          <a:p>
            <a:pPr algn="ctr"/>
            <a:r>
              <a:rPr lang="cs-CZ" dirty="0" smtClean="0"/>
              <a:t>Rodinný stav – struktura (2011)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46172" y="4566449"/>
            <a:ext cx="8501122" cy="20002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60486" y="4709325"/>
            <a:ext cx="7143800" cy="1714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ástupný symbol pro text 1"/>
          <p:cNvSpPr>
            <a:spLocks noGrp="1"/>
          </p:cNvSpPr>
          <p:nvPr>
            <p:ph type="body" sz="quarter" idx="4294967295"/>
          </p:nvPr>
        </p:nvSpPr>
        <p:spPr>
          <a:xfrm>
            <a:off x="917544" y="4709325"/>
            <a:ext cx="9501254" cy="20002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Druhý nejvyšší podíl ženatých a vdaných  (1. místo Kraj Vysočina - ženatí muži 45,4 %  </a:t>
            </a:r>
            <a:b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- vdané ženy- 44,5 %)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Druhý nejnižší podíl rozvedených  (1. místo Karlovarský kraj  - muži 11,9 %, ženy - 14,1 %)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Nejvyšší podíl ovdovělých žen, podíl ovdovělých  mužů třetí nejnižší </a:t>
            </a:r>
          </a:p>
          <a:p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54" y="1351739"/>
            <a:ext cx="9839960" cy="32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74734" y="708797"/>
            <a:ext cx="8172000" cy="417425"/>
          </a:xfrm>
        </p:spPr>
        <p:txBody>
          <a:bodyPr/>
          <a:lstStyle/>
          <a:p>
            <a:r>
              <a:rPr lang="cs-CZ" dirty="0" smtClean="0"/>
              <a:t>Vývoj vzdělanostní struktury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486"/>
          <a:stretch>
            <a:fillRect/>
          </a:stretch>
        </p:blipFill>
        <p:spPr bwMode="auto">
          <a:xfrm>
            <a:off x="1131858" y="1494615"/>
            <a:ext cx="850663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44" y="423045"/>
            <a:ext cx="8991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060420" y="720000"/>
            <a:ext cx="8501122" cy="560301"/>
          </a:xfrm>
        </p:spPr>
        <p:txBody>
          <a:bodyPr/>
          <a:lstStyle/>
          <a:p>
            <a:pPr algn="ctr"/>
            <a:r>
              <a:rPr lang="cs-CZ" dirty="0" smtClean="0"/>
              <a:t>Náboženství podle Krajů 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131858" y="2280433"/>
            <a:ext cx="8515856" cy="4143404"/>
          </a:xfrm>
        </p:spPr>
        <p:txBody>
          <a:bodyPr/>
          <a:lstStyle/>
          <a:p>
            <a:pPr algn="ctr"/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641" r="1583" b="3608"/>
          <a:stretch>
            <a:fillRect/>
          </a:stretch>
        </p:blipFill>
        <p:spPr bwMode="auto">
          <a:xfrm>
            <a:off x="1131858" y="1423177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ZLK_m1_orp_o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Rodáci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703362" y="2137557"/>
            <a:ext cx="7529058" cy="4681522"/>
          </a:xfrm>
        </p:spPr>
        <p:txBody>
          <a:bodyPr/>
          <a:lstStyle/>
          <a:p>
            <a:pPr algn="ctr"/>
            <a:r>
              <a:rPr lang="cs-CZ" b="1" dirty="0" smtClean="0"/>
              <a:t> </a:t>
            </a:r>
            <a:r>
              <a:rPr lang="cs-CZ" sz="2400" b="1" dirty="0" smtClean="0"/>
              <a:t>20,8 % - jiná obec stejného okresu</a:t>
            </a:r>
          </a:p>
          <a:p>
            <a:r>
              <a:rPr lang="cs-CZ" sz="2400" dirty="0" smtClean="0"/>
              <a:t> Podle SO ORP:</a:t>
            </a:r>
          </a:p>
          <a:p>
            <a:pPr marL="180000">
              <a:lnSpc>
                <a:spcPct val="100000"/>
              </a:lnSpc>
            </a:pPr>
            <a:r>
              <a:rPr lang="cs-CZ" sz="2400" dirty="0" smtClean="0"/>
              <a:t>1</a:t>
            </a:r>
            <a:r>
              <a:rPr lang="cs-CZ" sz="2400" b="1" dirty="0" smtClean="0"/>
              <a:t>. Uherský Brod           - 62,2 %</a:t>
            </a:r>
          </a:p>
          <a:p>
            <a:pPr marL="180000">
              <a:lnSpc>
                <a:spcPct val="100000"/>
              </a:lnSpc>
            </a:pPr>
            <a:r>
              <a:rPr lang="cs-CZ" sz="2400" b="1" dirty="0" smtClean="0"/>
              <a:t>2. Valašské Klobouky  - 61,5 %</a:t>
            </a:r>
          </a:p>
          <a:p>
            <a:pPr marL="180000">
              <a:lnSpc>
                <a:spcPct val="100000"/>
              </a:lnSpc>
            </a:pPr>
            <a:r>
              <a:rPr lang="cs-CZ" sz="2400" b="1" dirty="0" smtClean="0"/>
              <a:t>3. Vsetín                        - 57,9 %</a:t>
            </a:r>
          </a:p>
          <a:p>
            <a:pPr>
              <a:lnSpc>
                <a:spcPct val="100000"/>
              </a:lnSpc>
            </a:pPr>
            <a:endParaRPr lang="cs-CZ" sz="2400" dirty="0" smtClean="0"/>
          </a:p>
          <a:p>
            <a:pPr marL="180000">
              <a:lnSpc>
                <a:spcPct val="100000"/>
              </a:lnSpc>
            </a:pPr>
            <a:r>
              <a:rPr lang="cs-CZ" sz="2400" b="1" dirty="0" smtClean="0"/>
              <a:t>12. Kroměříž                 - 48,8 %</a:t>
            </a:r>
          </a:p>
          <a:p>
            <a:pPr marL="180000">
              <a:lnSpc>
                <a:spcPct val="100000"/>
              </a:lnSpc>
            </a:pPr>
            <a:r>
              <a:rPr lang="cs-CZ" sz="2400" b="1" dirty="0" smtClean="0"/>
              <a:t>13. Otrokovice              - 45,1 %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 Obce: </a:t>
            </a:r>
          </a:p>
          <a:p>
            <a:pPr marL="180000">
              <a:lnSpc>
                <a:spcPct val="100000"/>
              </a:lnSpc>
            </a:pPr>
            <a:r>
              <a:rPr lang="cs-CZ" sz="2400" b="1" dirty="0" smtClean="0"/>
              <a:t>Březová (</a:t>
            </a:r>
            <a:r>
              <a:rPr lang="cs-CZ" sz="2400" b="1" dirty="0" err="1" smtClean="0"/>
              <a:t>Uh</a:t>
            </a:r>
            <a:r>
              <a:rPr lang="cs-CZ" sz="2400" b="1" dirty="0" smtClean="0"/>
              <a:t>. Brod), Ostrožská Lhota</a:t>
            </a:r>
            <a:r>
              <a:rPr lang="cs-CZ" sz="2400" b="1" smtClean="0"/>
              <a:t>, Strání</a:t>
            </a:r>
            <a:endParaRPr lang="cs-CZ" sz="2400" b="1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      </a:t>
            </a:r>
          </a:p>
          <a:p>
            <a:r>
              <a:rPr lang="cs-CZ" sz="2400" dirty="0" smtClean="0"/>
              <a:t>   </a:t>
            </a:r>
            <a:endParaRPr lang="cs-CZ" sz="2400" dirty="0"/>
          </a:p>
        </p:txBody>
      </p:sp>
      <p:sp>
        <p:nvSpPr>
          <p:cNvPr id="4" name="Zástupný symbol pro text 4"/>
          <p:cNvSpPr txBox="1">
            <a:spLocks/>
          </p:cNvSpPr>
          <p:nvPr/>
        </p:nvSpPr>
        <p:spPr bwMode="auto">
          <a:xfrm>
            <a:off x="1346172" y="1423177"/>
            <a:ext cx="800105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  <a:effectLst>
            <a:innerShdw blurRad="203200" dir="2760000">
              <a:prstClr val="black">
                <a:alpha val="53000"/>
              </a:prstClr>
            </a:inn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b="1" dirty="0" smtClean="0">
                <a:solidFill>
                  <a:srgbClr val="A01220"/>
                </a:solidFill>
                <a:latin typeface="Arial" pitchFamily="34" charset="0"/>
                <a:cs typeface="Arial" pitchFamily="34" charset="0"/>
              </a:rPr>
              <a:t>54,4 % obyvatel kraje  </a:t>
            </a:r>
            <a:r>
              <a:rPr lang="cs-CZ" sz="2800" b="1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dirty="0" smtClean="0">
                <a:solidFill>
                  <a:srgbClr val="006AAF"/>
                </a:solidFill>
              </a:rPr>
              <a:t>v ČR  48,7 % )</a:t>
            </a:r>
            <a:endParaRPr lang="cs-CZ" sz="2800" b="1" dirty="0" smtClean="0">
              <a:solidFill>
                <a:srgbClr val="006AA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3240088" y="3959225"/>
            <a:ext cx="6570662" cy="147796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846107" y="720725"/>
            <a:ext cx="8585232" cy="559576"/>
          </a:xfrm>
        </p:spPr>
        <p:txBody>
          <a:bodyPr/>
          <a:lstStyle/>
          <a:p>
            <a:pPr algn="ctr"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První poznatky z výsledků SLDB</a:t>
            </a:r>
            <a:endParaRPr lang="cs-CZ" sz="2800" dirty="0"/>
          </a:p>
          <a:p>
            <a:pPr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9219" name="Zástupný symbol pro text 4"/>
          <p:cNvSpPr>
            <a:spLocks noGrp="1"/>
          </p:cNvSpPr>
          <p:nvPr>
            <p:ph type="body" sz="quarter" idx="11"/>
          </p:nvPr>
        </p:nvSpPr>
        <p:spPr bwMode="auto">
          <a:xfrm>
            <a:off x="988982" y="1423177"/>
            <a:ext cx="8572560" cy="71438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  <a:effectLst>
            <a:innerShdw blurRad="203200" dir="2760000">
              <a:prstClr val="black">
                <a:alpha val="53000"/>
              </a:prstClr>
            </a:innerShdw>
          </a:effec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indent="-287338" algn="ctr">
              <a:lnSpc>
                <a:spcPct val="150000"/>
              </a:lnSpc>
              <a:spcBef>
                <a:spcPts val="2400"/>
              </a:spcBef>
            </a:pPr>
            <a:r>
              <a:rPr lang="cs-CZ" dirty="0" smtClean="0">
                <a:latin typeface="Arial" charset="0"/>
                <a:cs typeface="Arial" charset="0"/>
              </a:rPr>
              <a:t>ČR – </a:t>
            </a:r>
            <a:r>
              <a:rPr lang="cs-CZ" b="1" dirty="0" smtClean="0">
                <a:solidFill>
                  <a:srgbClr val="A01220"/>
                </a:solidFill>
                <a:latin typeface="Arial" charset="0"/>
                <a:cs typeface="Arial" charset="0"/>
              </a:rPr>
              <a:t>10 562 214 </a:t>
            </a:r>
            <a:r>
              <a:rPr lang="cs-CZ" dirty="0" smtClean="0">
                <a:latin typeface="Arial" charset="0"/>
                <a:cs typeface="Arial" charset="0"/>
              </a:rPr>
              <a:t>obyvatel, Zlínský kraj - </a:t>
            </a:r>
            <a:r>
              <a:rPr lang="cs-CZ" b="1" dirty="0" smtClean="0">
                <a:solidFill>
                  <a:srgbClr val="A01220"/>
                </a:solidFill>
                <a:latin typeface="Arial" charset="0"/>
                <a:cs typeface="Arial" charset="0"/>
              </a:rPr>
              <a:t>590 459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6040" y="1923243"/>
            <a:ext cx="785818" cy="714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4"/>
          <p:cNvSpPr txBox="1">
            <a:spLocks/>
          </p:cNvSpPr>
          <p:nvPr/>
        </p:nvSpPr>
        <p:spPr bwMode="auto">
          <a:xfrm>
            <a:off x="917544" y="2423309"/>
            <a:ext cx="9286940" cy="41434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287338" algn="l" defTabSz="10429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■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AA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Roste počet obyvatel ČR, ve Zlínském kraji klesá</a:t>
            </a:r>
          </a:p>
          <a:p>
            <a:pPr marL="0" marR="0" lvl="0" indent="-287338" algn="l" defTabSz="10429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■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AA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Populace stárne</a:t>
            </a:r>
          </a:p>
          <a:p>
            <a:pPr marL="0" marR="0" lvl="0" indent="-287338" algn="l" defTabSz="104298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■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AA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Klesá počet lidí žijících v manželství</a:t>
            </a:r>
          </a:p>
          <a:p>
            <a:pPr marL="0" marR="0" lvl="0" indent="-287338" algn="l" defTabSz="10429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■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AA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Roste počet vzdělaných lidí</a:t>
            </a:r>
          </a:p>
          <a:p>
            <a:pPr marL="0" marR="0" lvl="0" indent="-287338" algn="l" defTabSz="10429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■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AA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 Zlínském kraji:  - nejvyšší religiozita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rgbClr val="006AA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-287338" algn="l" defTabSz="10429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800" dirty="0" smtClean="0">
                <a:solidFill>
                  <a:srgbClr val="006AAF"/>
                </a:solidFill>
                <a:latin typeface="Arial" charset="0"/>
              </a:rPr>
              <a:t>                                 - nejvyšší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AA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podíl rodáků</a:t>
            </a:r>
          </a:p>
          <a:p>
            <a:pPr marL="0" marR="0" lvl="0" indent="-287338" algn="l" defTabSz="10429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■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AA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1042988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AA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1042988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AA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631792" y="1851805"/>
            <a:ext cx="942014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1060367"/>
          </a:xfrm>
        </p:spPr>
        <p:txBody>
          <a:bodyPr/>
          <a:lstStyle/>
          <a:p>
            <a:pPr algn="ctr"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Vývoj počtu obyvatel Zlínského kraje</a:t>
            </a:r>
          </a:p>
          <a:p>
            <a:pPr algn="ctr" defTabSz="104299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text 7"/>
          <p:cNvSpPr txBox="1">
            <a:spLocks noGrp="1"/>
          </p:cNvSpPr>
          <p:nvPr>
            <p:ph type="body" sz="quarter" idx="12"/>
          </p:nvPr>
        </p:nvSpPr>
        <p:spPr bwMode="auto">
          <a:xfrm>
            <a:off x="846106" y="708798"/>
            <a:ext cx="9144064" cy="42862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dirty="0" smtClean="0">
                <a:latin typeface="Arial" charset="0"/>
                <a:cs typeface="Arial" charset="0"/>
              </a:rPr>
              <a:t>Změna počtu obyvatel (2001 a 2011)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631792" y="1351739"/>
          <a:ext cx="964413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061212" y="1280301"/>
            <a:ext cx="2714644" cy="7858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89840" y="1065987"/>
            <a:ext cx="1143008" cy="1428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917544" y="494483"/>
            <a:ext cx="9358377" cy="6143669"/>
            <a:chOff x="917544" y="494483"/>
            <a:chExt cx="9358377" cy="61436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7544" y="494483"/>
              <a:ext cx="8595979" cy="61436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9774" y="685182"/>
              <a:ext cx="3286147" cy="2023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32914" y="2637623"/>
              <a:ext cx="1122362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46898" y="2022459"/>
              <a:ext cx="714380" cy="65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3956" y="6209524"/>
            <a:ext cx="31432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LK_m4_obce_o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22" y="4137821"/>
            <a:ext cx="619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560301"/>
          </a:xfrm>
        </p:spPr>
        <p:txBody>
          <a:bodyPr/>
          <a:lstStyle/>
          <a:p>
            <a:pPr algn="ctr"/>
            <a:r>
              <a:rPr lang="cs-CZ" dirty="0" smtClean="0"/>
              <a:t>Národnost obyvatel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131858" y="2208995"/>
            <a:ext cx="8515856" cy="4572032"/>
          </a:xfrm>
        </p:spPr>
        <p:txBody>
          <a:bodyPr/>
          <a:lstStyle/>
          <a:p>
            <a:pPr algn="ctr"/>
            <a:r>
              <a:rPr lang="cs-CZ" sz="2400" dirty="0" smtClean="0"/>
              <a:t>Nezodpovědělo 23,1% obyvatel kraje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česká  54,6 % (322 507)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moravská  16,3 % (96 234 osob)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slovenská  1,0 % (5 911)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ukrajinská 553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vietnamská 469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polská 309 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ruská 212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romská143 (258 v kombinaci s další národností)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text 4"/>
          <p:cNvSpPr txBox="1">
            <a:spLocks/>
          </p:cNvSpPr>
          <p:nvPr/>
        </p:nvSpPr>
        <p:spPr bwMode="auto">
          <a:xfrm>
            <a:off x="988982" y="1423177"/>
            <a:ext cx="9144064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  <a:effectLst>
            <a:innerShdw blurRad="203200" dir="2760000">
              <a:prstClr val="black">
                <a:alpha val="53000"/>
              </a:prstClr>
            </a:inn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b="1" dirty="0" smtClean="0">
                <a:solidFill>
                  <a:srgbClr val="A01220"/>
                </a:solidFill>
                <a:latin typeface="Arial" pitchFamily="34" charset="0"/>
                <a:cs typeface="Arial" pitchFamily="34" charset="0"/>
              </a:rPr>
              <a:t>Nárůst počtu obyvatel moravské národnosti o 47,9 %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203296" y="4209259"/>
            <a:ext cx="8358246" cy="0"/>
          </a:xfrm>
          <a:prstGeom prst="line">
            <a:avLst/>
          </a:prstGeom>
          <a:ln w="19050">
            <a:solidFill>
              <a:srgbClr val="A01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275394" y="2709061"/>
            <a:ext cx="1785950" cy="1357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452" y="2709061"/>
            <a:ext cx="3995928" cy="14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631739"/>
          </a:xfrm>
        </p:spPr>
        <p:txBody>
          <a:bodyPr/>
          <a:lstStyle/>
          <a:p>
            <a:pPr algn="ctr"/>
            <a:r>
              <a:rPr lang="cs-CZ" dirty="0" smtClean="0"/>
              <a:t>Počet obyvatel podle věku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260000" y="1637491"/>
            <a:ext cx="8172000" cy="50006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58" y="1351739"/>
            <a:ext cx="8557216" cy="53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060420" y="637359"/>
            <a:ext cx="8800208" cy="703177"/>
          </a:xfrm>
        </p:spPr>
        <p:txBody>
          <a:bodyPr/>
          <a:lstStyle/>
          <a:p>
            <a:pPr algn="ctr"/>
            <a:r>
              <a:rPr lang="cs-CZ" dirty="0" smtClean="0"/>
              <a:t>Věková struktura – Zlínský Kraj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203296" y="3280565"/>
            <a:ext cx="8786874" cy="3429024"/>
          </a:xfr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/>
          <a:lstStyle/>
          <a:p>
            <a:r>
              <a:rPr lang="cs-CZ" sz="2400" dirty="0" smtClean="0"/>
              <a:t> Index stáří: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                 2001                                            2011   </a:t>
            </a:r>
          </a:p>
          <a:p>
            <a:r>
              <a:rPr lang="cs-CZ" sz="2400" dirty="0" smtClean="0"/>
              <a:t>             </a:t>
            </a:r>
            <a:r>
              <a:rPr lang="cs-CZ" sz="2400" dirty="0" smtClean="0">
                <a:solidFill>
                  <a:srgbClr val="FF0000"/>
                </a:solidFill>
              </a:rPr>
              <a:t>Zlínský kraj     </a:t>
            </a:r>
            <a:r>
              <a:rPr lang="cs-CZ" sz="2400" dirty="0" smtClean="0"/>
              <a:t>ČR                      </a:t>
            </a:r>
            <a:r>
              <a:rPr lang="cs-CZ" sz="2400" dirty="0" smtClean="0">
                <a:solidFill>
                  <a:srgbClr val="FF0000"/>
                </a:solidFill>
              </a:rPr>
              <a:t>Zlínský kraj     </a:t>
            </a:r>
            <a:r>
              <a:rPr lang="cs-CZ" sz="2400" dirty="0" smtClean="0"/>
              <a:t>ČR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82,9 %</a:t>
            </a:r>
            <a:r>
              <a:rPr lang="cs-CZ" sz="2400" dirty="0" smtClean="0">
                <a:solidFill>
                  <a:srgbClr val="FF0000"/>
                </a:solidFill>
              </a:rPr>
              <a:t>     </a:t>
            </a:r>
            <a:r>
              <a:rPr lang="cs-CZ" sz="2400" dirty="0" smtClean="0"/>
              <a:t>85,4 %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116,2 %</a:t>
            </a:r>
            <a:r>
              <a:rPr lang="cs-CZ" sz="2400" dirty="0" smtClean="0"/>
              <a:t>     109,6 %</a:t>
            </a:r>
          </a:p>
          <a:p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 Muži        </a:t>
            </a:r>
            <a:r>
              <a:rPr lang="cs-CZ" sz="2400" b="1" dirty="0" smtClean="0">
                <a:solidFill>
                  <a:srgbClr val="FF0000"/>
                </a:solidFill>
              </a:rPr>
              <a:t>61,6 %</a:t>
            </a:r>
            <a:r>
              <a:rPr lang="cs-CZ" sz="2400" dirty="0" smtClean="0"/>
              <a:t>       64,2 % 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88,6 %</a:t>
            </a:r>
            <a:r>
              <a:rPr lang="cs-CZ" sz="2400" dirty="0" smtClean="0"/>
              <a:t>       86,8 %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 Ženy      </a:t>
            </a:r>
            <a:r>
              <a:rPr lang="cs-CZ" sz="2400" b="1" dirty="0" smtClean="0">
                <a:solidFill>
                  <a:srgbClr val="FF0000"/>
                </a:solidFill>
              </a:rPr>
              <a:t>105,2 %</a:t>
            </a:r>
            <a:r>
              <a:rPr lang="cs-CZ" sz="2400" dirty="0" smtClean="0"/>
              <a:t>    107,8 %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145,4 %</a:t>
            </a:r>
            <a:r>
              <a:rPr lang="cs-CZ" sz="2400" dirty="0" smtClean="0"/>
              <a:t>     133,6 %</a:t>
            </a: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917544" y="1280301"/>
            <a:ext cx="91440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BILA CZ v0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3600" b="1" cap="all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359</Words>
  <Application>Microsoft Office PowerPoint</Application>
  <PresentationFormat>Vlastní</PresentationFormat>
  <Paragraphs>73</Paragraphs>
  <Slides>18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Prezentace BILA CZ v02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Company>ČSÚ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Chramecky3167</dc:creator>
  <cp:keywords>Prezentace,modrá,ČSÚ</cp:keywords>
  <cp:lastModifiedBy> </cp:lastModifiedBy>
  <cp:revision>286</cp:revision>
  <dcterms:created xsi:type="dcterms:W3CDTF">2012-01-06T07:25:12Z</dcterms:created>
  <dcterms:modified xsi:type="dcterms:W3CDTF">2012-01-24T12:32:53Z</dcterms:modified>
</cp:coreProperties>
</file>