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0" r:id="rId4"/>
    <p:sldId id="269" r:id="rId5"/>
    <p:sldId id="259" r:id="rId6"/>
    <p:sldId id="264" r:id="rId7"/>
    <p:sldId id="274" r:id="rId8"/>
    <p:sldId id="267" r:id="rId9"/>
    <p:sldId id="273" r:id="rId10"/>
  </p:sldIdLst>
  <p:sldSz cx="10693400" cy="7561263"/>
  <p:notesSz cx="6797675" cy="9929813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AF"/>
    <a:srgbClr val="A01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58" autoAdjust="0"/>
  </p:normalViewPr>
  <p:slideViewPr>
    <p:cSldViewPr>
      <p:cViewPr varScale="1">
        <p:scale>
          <a:sx n="77" d="100"/>
          <a:sy n="77" d="100"/>
        </p:scale>
        <p:origin x="-96" y="-50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38" y="-90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50C470-4D96-4BDF-BD86-FE16A6459FD2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3CB6F1-279B-45ED-9575-3F442A3DF376}" type="slidenum">
              <a:rPr lang="en-US"/>
              <a:pPr>
                <a:defRPr/>
              </a:pPr>
              <a:t>‹#›</a:t>
            </a:fld>
            <a:r>
              <a:rPr lang="cs-CZ" dirty="0"/>
              <a:t>/x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13855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FA8373-75C0-4EEF-865F-FDD6BE1EC965}" type="datetimeFigureOut">
              <a:rPr lang="en-US"/>
              <a:pPr>
                <a:defRPr/>
              </a:pPr>
              <a:t>1/24/2012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92EA-1F63-467F-813B-413BA3158ED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7160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76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7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465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6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34" y="1065987"/>
            <a:ext cx="3744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3196800" y="5328000"/>
            <a:ext cx="5822308" cy="719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3196800" y="2880000"/>
            <a:ext cx="7190460" cy="234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5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 b="1">
                <a:latin typeface="Arial" pitchFamily="34" charset="0"/>
                <a:cs typeface="Arial" pitchFamily="34" charset="0"/>
              </a:defRPr>
            </a:lvl2pPr>
            <a:lvl3pPr>
              <a:defRPr sz="4500" b="1">
                <a:latin typeface="Arial" pitchFamily="34" charset="0"/>
                <a:cs typeface="Arial" pitchFamily="34" charset="0"/>
              </a:defRPr>
            </a:lvl3pPr>
            <a:lvl4pPr>
              <a:defRPr sz="4500" b="1">
                <a:latin typeface="Arial" pitchFamily="34" charset="0"/>
                <a:cs typeface="Arial" pitchFamily="34" charset="0"/>
              </a:defRPr>
            </a:lvl4pPr>
            <a:lvl5pPr>
              <a:defRPr sz="4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32584" y="1137425"/>
            <a:ext cx="2928958" cy="1071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1" cap="all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1600" b="1" cap="none" baseline="0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rajská správa ČSÚ ve Zlíně</a:t>
            </a:r>
          </a:p>
          <a:p>
            <a:pPr>
              <a:lnSpc>
                <a:spcPct val="100000"/>
              </a:lnSpc>
            </a:pPr>
            <a:r>
              <a:rPr lang="cs-CZ" sz="1600" b="1" cap="none" baseline="0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Třída Tomáše Bati 1565</a:t>
            </a:r>
          </a:p>
          <a:p>
            <a:pPr>
              <a:lnSpc>
                <a:spcPct val="100000"/>
              </a:lnSpc>
            </a:pPr>
            <a:r>
              <a:rPr lang="cs-CZ" sz="1600" b="1" cap="none" baseline="0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761 76 Zlín</a:t>
            </a:r>
            <a:endParaRPr lang="cs-CZ" sz="1600" b="1" cap="all" dirty="0">
              <a:solidFill>
                <a:srgbClr val="006A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7918468" y="1137425"/>
            <a:ext cx="2214578" cy="1000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1260000" y="1979999"/>
            <a:ext cx="8172000" cy="4752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buNone/>
              <a:defRPr sz="28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 marL="521496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04299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564485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8598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1279156" y="2124447"/>
            <a:ext cx="8172000" cy="4680520"/>
          </a:xfrm>
          <a:prstGeom prst="rect">
            <a:avLst/>
          </a:prstGeom>
        </p:spPr>
        <p:txBody>
          <a:bodyPr/>
          <a:lstStyle>
            <a:lvl1pPr marL="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8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 marL="720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4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2pPr>
            <a:lvl3pPr marL="1152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0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3pPr>
            <a:lvl4pPr marL="1825233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46728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43013" y="1979613"/>
            <a:ext cx="8170862" cy="4679950"/>
          </a:xfrm>
          <a:prstGeom prst="rect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1242244" y="1980000"/>
            <a:ext cx="8172000" cy="4680000"/>
          </a:xfrm>
          <a:prstGeom prst="rect">
            <a:avLst/>
          </a:prstGeom>
          <a:solidFill>
            <a:schemeClr val="bg1"/>
          </a:solidFill>
          <a:ln>
            <a:solidFill>
              <a:srgbClr val="006AAF"/>
            </a:solidFill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60475" y="720725"/>
            <a:ext cx="8170863" cy="593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1260000" y="1692400"/>
            <a:ext cx="8172000" cy="49676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1494000" y="972000"/>
            <a:ext cx="7740000" cy="576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1187450"/>
            <a:ext cx="3744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240000" y="3959999"/>
            <a:ext cx="6570662" cy="1476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3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véPole 7"/>
          <p:cNvSpPr txBox="1">
            <a:spLocks noChangeArrowheads="1"/>
          </p:cNvSpPr>
          <p:nvPr/>
        </p:nvSpPr>
        <p:spPr bwMode="auto">
          <a:xfrm>
            <a:off x="3197225" y="7091363"/>
            <a:ext cx="57880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sz="1200" b="1" dirty="0">
                <a:solidFill>
                  <a:srgbClr val="006AAF"/>
                </a:solidFill>
                <a:latin typeface="Arial" charset="0"/>
              </a:rPr>
              <a:t>ČESKÝ STATISTICKÝ ÚŘAD  |  Na padesátém 81, 100 82 Praha 10  |  </a:t>
            </a:r>
            <a:r>
              <a:rPr lang="cs-CZ" sz="1200" b="1" dirty="0" err="1">
                <a:solidFill>
                  <a:srgbClr val="006AAF"/>
                </a:solidFill>
                <a:latin typeface="Arial" charset="0"/>
              </a:rPr>
              <a:t>czso.cz</a:t>
            </a:r>
            <a:endParaRPr lang="cs-CZ" sz="1200" b="1" dirty="0">
              <a:solidFill>
                <a:srgbClr val="006AAF"/>
              </a:solidFill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10691813" cy="107950"/>
          </a:xfrm>
          <a:prstGeom prst="rect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04352" y="6566713"/>
            <a:ext cx="555093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22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1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13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70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9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81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76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7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6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6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tani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nfoservis-zl@czso.cz" TargetMode="External"/><Relationship Id="rId4" Type="http://schemas.openxmlformats.org/officeDocument/2006/relationships/hyperlink" Target="http://www.zlin.czso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060420" y="2851937"/>
            <a:ext cx="8898212" cy="1357321"/>
          </a:xfrm>
        </p:spPr>
        <p:txBody>
          <a:bodyPr/>
          <a:lstStyle/>
          <a:p>
            <a:pPr algn="ctr" defTabSz="1042990" fontAlgn="auto">
              <a:spcAft>
                <a:spcPts val="0"/>
              </a:spcAft>
              <a:defRPr/>
            </a:pPr>
            <a:r>
              <a:rPr lang="cs-CZ" dirty="0" smtClean="0"/>
              <a:t>Předběžné výsledky</a:t>
            </a:r>
          </a:p>
          <a:p>
            <a:pPr algn="ctr" defTabSz="1042990" fontAlgn="auto">
              <a:spcAft>
                <a:spcPts val="0"/>
              </a:spcAft>
              <a:defRPr/>
            </a:pPr>
            <a:r>
              <a:rPr lang="cs-CZ" sz="2800" dirty="0" smtClean="0"/>
              <a:t>Zlínský kraj</a:t>
            </a:r>
          </a:p>
          <a:p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/>
          </p:nvPr>
        </p:nvSpPr>
        <p:spPr bwMode="auto">
          <a:xfrm>
            <a:off x="1917676" y="4352135"/>
            <a:ext cx="7100912" cy="142876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 smtClean="0">
                <a:latin typeface="Arial" charset="0"/>
                <a:cs typeface="Arial" charset="0"/>
              </a:rPr>
              <a:t>Sčítání lidu, domů a bytů 2011</a:t>
            </a:r>
          </a:p>
          <a:p>
            <a:pPr algn="ctr"/>
            <a:r>
              <a:rPr lang="cs-CZ" sz="2800" dirty="0" smtClean="0">
                <a:latin typeface="Arial" charset="0"/>
                <a:cs typeface="Arial" charset="0"/>
              </a:rPr>
              <a:t>II. část -  DOMY, BYTY</a:t>
            </a: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703230" y="708797"/>
            <a:ext cx="8670929" cy="785818"/>
          </a:xfrm>
        </p:spPr>
        <p:txBody>
          <a:bodyPr/>
          <a:lstStyle/>
          <a:p>
            <a:pPr defTabSz="1042990" fontAlgn="auto">
              <a:spcAft>
                <a:spcPts val="0"/>
              </a:spcAft>
              <a:defRPr/>
            </a:pPr>
            <a:r>
              <a:rPr lang="cs-CZ" dirty="0" smtClean="0"/>
              <a:t>Domy</a:t>
            </a:r>
            <a:endParaRPr lang="cs-CZ" dirty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203164" y="1280301"/>
            <a:ext cx="10429948" cy="721537"/>
          </a:xfrm>
          <a:prstGeom prst="rect">
            <a:avLst/>
          </a:prstGeom>
        </p:spPr>
        <p:txBody>
          <a:bodyPr/>
          <a:lstStyle/>
          <a:p>
            <a:pPr marL="390525" marR="0" lvl="0" indent="-390525" algn="ctr" defTabSz="10429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Domovní fond Zlínského kraje se za posledních 10 let zvýšil o 6,2 %  (8 298 budov)   na 141 700</a:t>
            </a:r>
            <a:r>
              <a:rPr kumimoji="0" lang="cs-CZ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domů.  Od</a:t>
            </a:r>
            <a:r>
              <a:rPr kumimoji="0" lang="cs-CZ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roku 1970 je to nejvyšší relativní i absolutní přírůstek mezi sčítáními.</a:t>
            </a:r>
            <a:endParaRPr kumimoji="0" lang="cs-CZ" sz="2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type="body" sz="quarter" idx="12"/>
          </p:nvPr>
        </p:nvSpPr>
        <p:spPr>
          <a:xfrm>
            <a:off x="703230" y="1923243"/>
            <a:ext cx="9715568" cy="4882370"/>
          </a:xfrm>
        </p:spPr>
        <p:txBody>
          <a:bodyPr/>
          <a:lstStyle/>
          <a:p>
            <a:pPr marL="0" indent="0">
              <a:buFont typeface="Webdings" pitchFamily="18" charset="2"/>
              <a:buNone/>
              <a:defRPr/>
            </a:pPr>
            <a:endParaRPr lang="cs-CZ" sz="2000" u="sng" dirty="0" smtClean="0">
              <a:solidFill>
                <a:srgbClr val="FF0000"/>
              </a:solidFill>
            </a:endParaRPr>
          </a:p>
          <a:p>
            <a:pPr marL="0" indent="0">
              <a:buFont typeface="Webdings" pitchFamily="18" charset="2"/>
              <a:buNone/>
              <a:defRPr/>
            </a:pPr>
            <a:r>
              <a:rPr lang="cs-CZ" sz="2000" u="sng" dirty="0" smtClean="0">
                <a:solidFill>
                  <a:srgbClr val="FF0000"/>
                </a:solidFill>
              </a:rPr>
              <a:t>Obydlené domy</a:t>
            </a:r>
          </a:p>
          <a:p>
            <a:pPr marL="0" indent="0">
              <a:buFontTx/>
              <a:buChar char="-"/>
              <a:defRPr/>
            </a:pPr>
            <a:r>
              <a:rPr lang="cs-CZ" sz="2000" dirty="0" smtClean="0"/>
              <a:t>obydlené domy tvoří 85,0 % domovního fondu                                                                                                                                        </a:t>
            </a:r>
          </a:p>
          <a:p>
            <a:pPr marL="0" indent="0">
              <a:buFontTx/>
              <a:buChar char="-"/>
              <a:defRPr/>
            </a:pPr>
            <a:r>
              <a:rPr lang="cs-CZ" sz="2000" dirty="0" smtClean="0"/>
              <a:t>podíl obydlených domů na počtu domů se dlouhodobě snižuje (95,0 % v roce 1970) </a:t>
            </a:r>
          </a:p>
          <a:p>
            <a:pPr marL="0" indent="0">
              <a:buFontTx/>
              <a:buChar char="-"/>
              <a:defRPr/>
            </a:pPr>
            <a:r>
              <a:rPr lang="cs-CZ" sz="2000" dirty="0" smtClean="0"/>
              <a:t>třetina neobydlených domů slouží k rekreaci </a:t>
            </a:r>
          </a:p>
          <a:p>
            <a:pPr marL="0" indent="0">
              <a:buFontTx/>
              <a:buChar char="-"/>
              <a:defRPr/>
            </a:pPr>
            <a:r>
              <a:rPr lang="cs-CZ" sz="2000" dirty="0" smtClean="0"/>
              <a:t>v roce 2001 bylo průměrné stáří domu (41,0 let) nejnižší mezi kraji ČR</a:t>
            </a:r>
          </a:p>
          <a:p>
            <a:pPr marL="0" indent="0">
              <a:buFontTx/>
              <a:buChar char="-"/>
              <a:defRPr/>
            </a:pPr>
            <a:r>
              <a:rPr lang="cs-CZ" sz="2000" dirty="0" smtClean="0"/>
              <a:t>rodinné domy tvoří 91,9 % obydlených domů </a:t>
            </a:r>
          </a:p>
          <a:p>
            <a:pPr marL="0" indent="0">
              <a:buFontTx/>
              <a:buChar char="-"/>
              <a:defRPr/>
            </a:pPr>
            <a:r>
              <a:rPr lang="cs-CZ" sz="2000" dirty="0" smtClean="0"/>
              <a:t>o třetinu klesl podíl obydlených domů ve vlastnictví státu, obce  </a:t>
            </a:r>
          </a:p>
          <a:p>
            <a:pPr indent="0">
              <a:buNone/>
              <a:defRPr/>
            </a:pPr>
            <a:r>
              <a:rPr lang="cs-CZ" sz="2000" u="sng" dirty="0" smtClean="0">
                <a:solidFill>
                  <a:srgbClr val="FF0000"/>
                </a:solidFill>
              </a:rPr>
              <a:t>Vlastnictví :</a:t>
            </a:r>
            <a:r>
              <a:rPr lang="cs-CZ" sz="2000" dirty="0" smtClean="0">
                <a:solidFill>
                  <a:srgbClr val="FF0000"/>
                </a:solidFill>
              </a:rPr>
              <a:t>   fyzických osob :                                  </a:t>
            </a:r>
            <a:r>
              <a:rPr lang="cs-CZ" sz="2000" dirty="0" smtClean="0"/>
              <a:t>91,2 % </a:t>
            </a:r>
            <a:endParaRPr lang="cs-CZ" sz="2000" dirty="0" smtClean="0">
              <a:solidFill>
                <a:srgbClr val="7DBB2D"/>
              </a:solidFill>
            </a:endParaRPr>
          </a:p>
          <a:p>
            <a:pPr>
              <a:spcBef>
                <a:spcPts val="600"/>
              </a:spcBef>
              <a:buFont typeface="Webdings" pitchFamily="18" charset="2"/>
              <a:buNone/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                     obce, státu: 	                                     </a:t>
            </a:r>
            <a:r>
              <a:rPr lang="cs-CZ" sz="2000" dirty="0" smtClean="0"/>
              <a:t>1,4 % </a:t>
            </a:r>
            <a:endParaRPr lang="cs-CZ" sz="2000" dirty="0" smtClean="0">
              <a:solidFill>
                <a:srgbClr val="7DBB2D"/>
              </a:solidFill>
            </a:endParaRPr>
          </a:p>
          <a:p>
            <a:pPr>
              <a:spcBef>
                <a:spcPts val="600"/>
              </a:spcBef>
              <a:buFont typeface="Webdings" pitchFamily="18" charset="2"/>
              <a:buNone/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                     družstva a vlastníků jednotek (bytů):</a:t>
            </a:r>
            <a:r>
              <a:rPr lang="cs-CZ" sz="2000" dirty="0" smtClean="0">
                <a:solidFill>
                  <a:srgbClr val="7DBB2D"/>
                </a:solidFill>
              </a:rPr>
              <a:t>   </a:t>
            </a:r>
            <a:r>
              <a:rPr lang="cs-CZ" sz="2000" dirty="0" smtClean="0"/>
              <a:t>3,3 % </a:t>
            </a:r>
          </a:p>
          <a:p>
            <a:pPr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481013"/>
            <a:ext cx="7681913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3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631792" y="708797"/>
            <a:ext cx="8742367" cy="785818"/>
          </a:xfrm>
        </p:spPr>
        <p:txBody>
          <a:bodyPr/>
          <a:lstStyle/>
          <a:p>
            <a:pPr defTabSz="1042990" fontAlgn="auto">
              <a:spcAft>
                <a:spcPts val="0"/>
              </a:spcAft>
              <a:defRPr/>
            </a:pPr>
            <a:r>
              <a:rPr lang="cs-CZ" dirty="0" smtClean="0"/>
              <a:t>Obydlené byty</a:t>
            </a:r>
          </a:p>
          <a:p>
            <a:pPr defTabSz="1042990"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274602" y="1280301"/>
            <a:ext cx="10072758" cy="721537"/>
          </a:xfrm>
          <a:prstGeom prst="rect">
            <a:avLst/>
          </a:prstGeom>
        </p:spPr>
        <p:txBody>
          <a:bodyPr/>
          <a:lstStyle/>
          <a:p>
            <a:pPr marL="390525" lvl="0" indent="-390525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Fond </a:t>
            </a:r>
            <a:r>
              <a:rPr lang="cs-CZ" sz="2200" b="1" dirty="0">
                <a:solidFill>
                  <a:srgbClr val="FF0000"/>
                </a:solidFill>
              </a:rPr>
              <a:t>obydlených bytů Zlínského kraje dlouhodobě roste, v posledním </a:t>
            </a:r>
            <a:r>
              <a:rPr lang="cs-CZ" sz="2200" b="1" dirty="0" smtClean="0">
                <a:solidFill>
                  <a:srgbClr val="FF0000"/>
                </a:solidFill>
              </a:rPr>
              <a:t>desetiletí </a:t>
            </a:r>
            <a:r>
              <a:rPr lang="cs-CZ" sz="2200" b="1" dirty="0">
                <a:solidFill>
                  <a:srgbClr val="FF0000"/>
                </a:solidFill>
              </a:rPr>
              <a:t>byl však růst nejméně dynamický, pouze 2,0 </a:t>
            </a:r>
            <a:r>
              <a:rPr lang="cs-CZ" sz="2200" b="1" dirty="0" smtClean="0">
                <a:solidFill>
                  <a:srgbClr val="FF0000"/>
                </a:solidFill>
              </a:rPr>
              <a:t>%. Od roku 2001 počet obydlených bytů vzrostl  </a:t>
            </a:r>
            <a:r>
              <a:rPr lang="cs-CZ" sz="2200" b="1" dirty="0">
                <a:solidFill>
                  <a:srgbClr val="FF0000"/>
                </a:solidFill>
              </a:rPr>
              <a:t>o 4 </a:t>
            </a:r>
            <a:r>
              <a:rPr lang="cs-CZ" sz="2200" b="1" dirty="0" smtClean="0">
                <a:solidFill>
                  <a:srgbClr val="FF0000"/>
                </a:solidFill>
              </a:rPr>
              <a:t>055 bytových </a:t>
            </a:r>
            <a:r>
              <a:rPr lang="cs-CZ" sz="2200" b="1" dirty="0">
                <a:solidFill>
                  <a:srgbClr val="FF0000"/>
                </a:solidFill>
              </a:rPr>
              <a:t>jednotek na 208 </a:t>
            </a:r>
            <a:r>
              <a:rPr lang="cs-CZ" sz="2200" b="1" dirty="0" smtClean="0">
                <a:solidFill>
                  <a:srgbClr val="FF0000"/>
                </a:solidFill>
              </a:rPr>
              <a:t>861.</a:t>
            </a:r>
            <a:endParaRPr kumimoji="0" lang="cs-CZ" sz="2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type="body" sz="quarter" idx="12"/>
          </p:nvPr>
        </p:nvSpPr>
        <p:spPr>
          <a:xfrm>
            <a:off x="488916" y="2066119"/>
            <a:ext cx="9429816" cy="4882370"/>
          </a:xfrm>
        </p:spPr>
        <p:txBody>
          <a:bodyPr/>
          <a:lstStyle/>
          <a:p>
            <a:pPr marL="0" indent="0">
              <a:buFont typeface="Webdings" pitchFamily="18" charset="2"/>
              <a:buNone/>
              <a:defRPr/>
            </a:pPr>
            <a:endParaRPr lang="cs-CZ" sz="1600" u="sng" dirty="0" smtClean="0">
              <a:solidFill>
                <a:srgbClr val="7DBB2D"/>
              </a:solidFill>
            </a:endParaRPr>
          </a:p>
          <a:p>
            <a:pPr marL="0" indent="0">
              <a:buFont typeface="Webdings" pitchFamily="18" charset="2"/>
              <a:buNone/>
              <a:defRPr/>
            </a:pPr>
            <a:r>
              <a:rPr lang="cs-CZ" sz="2000" b="1" u="sng" dirty="0" smtClean="0">
                <a:solidFill>
                  <a:srgbClr val="FF0000"/>
                </a:solidFill>
              </a:rPr>
              <a:t>Vlastnictví:</a:t>
            </a:r>
            <a:r>
              <a:rPr lang="cs-CZ" sz="2000" b="1" dirty="0" smtClean="0">
                <a:solidFill>
                  <a:srgbClr val="7DBB2D"/>
                </a:solidFill>
              </a:rPr>
              <a:t>  </a:t>
            </a:r>
            <a:r>
              <a:rPr lang="cs-CZ" sz="2000" dirty="0" smtClean="0"/>
              <a:t>byty ve vlastním domě: 48,0 %                 byty nájemní: 9,1 %                                                                             	      byty v osobním vlastnictví: 27,4 %            byty družstevní: 8,1 %                                                                 </a:t>
            </a:r>
          </a:p>
          <a:p>
            <a:pPr indent="0">
              <a:buNone/>
              <a:defRPr/>
            </a:pPr>
            <a:r>
              <a:rPr lang="cs-CZ" sz="2000" b="1" u="sng" dirty="0" smtClean="0">
                <a:solidFill>
                  <a:srgbClr val="FF0000"/>
                </a:solidFill>
              </a:rPr>
              <a:t>Vybavenost</a:t>
            </a:r>
            <a:r>
              <a:rPr lang="cs-CZ" sz="2000" b="1" dirty="0" smtClean="0">
                <a:solidFill>
                  <a:srgbClr val="FF0000"/>
                </a:solidFill>
              </a:rPr>
              <a:t>:    </a:t>
            </a:r>
            <a:r>
              <a:rPr lang="cs-CZ" sz="2000" dirty="0" smtClean="0">
                <a:solidFill>
                  <a:srgbClr val="FF0000"/>
                </a:solidFill>
              </a:rPr>
              <a:t>koupelna nebo sprchový kout:  </a:t>
            </a:r>
            <a:r>
              <a:rPr lang="cs-CZ" sz="2000" dirty="0" smtClean="0"/>
              <a:t>97,9 % bytů </a:t>
            </a:r>
            <a:endParaRPr lang="cs-CZ" sz="2000" dirty="0" smtClean="0">
              <a:solidFill>
                <a:srgbClr val="7DBB2D"/>
              </a:solidFill>
            </a:endParaRPr>
          </a:p>
          <a:p>
            <a:pPr>
              <a:spcBef>
                <a:spcPts val="600"/>
              </a:spcBef>
              <a:buFont typeface="Webdings" pitchFamily="18" charset="2"/>
              <a:buNone/>
              <a:defRPr/>
            </a:pPr>
            <a:r>
              <a:rPr lang="cs-CZ" sz="2000" dirty="0" smtClean="0">
                <a:solidFill>
                  <a:srgbClr val="7DBB2D"/>
                </a:solidFill>
              </a:rPr>
              <a:t>                          </a:t>
            </a:r>
            <a:r>
              <a:rPr lang="cs-CZ" sz="2000" dirty="0" smtClean="0">
                <a:solidFill>
                  <a:srgbClr val="FF0000"/>
                </a:solidFill>
              </a:rPr>
              <a:t>ústřední a etážové topení: </a:t>
            </a:r>
            <a:r>
              <a:rPr lang="cs-CZ" sz="2000" dirty="0" smtClean="0"/>
              <a:t>88,0 </a:t>
            </a:r>
            <a:r>
              <a:rPr lang="cs-CZ" sz="2000" dirty="0"/>
              <a:t>% bytů </a:t>
            </a:r>
            <a:endParaRPr lang="cs-CZ" sz="2000" dirty="0" smtClean="0">
              <a:solidFill>
                <a:srgbClr val="7DBB2D"/>
              </a:solidFill>
            </a:endParaRPr>
          </a:p>
          <a:p>
            <a:pPr>
              <a:spcBef>
                <a:spcPts val="600"/>
              </a:spcBef>
              <a:buFont typeface="Webdings" pitchFamily="18" charset="2"/>
              <a:buNone/>
              <a:defRPr/>
            </a:pPr>
            <a:r>
              <a:rPr lang="cs-CZ" sz="2000" dirty="0" smtClean="0">
                <a:solidFill>
                  <a:srgbClr val="7DBB2D"/>
                </a:solidFill>
              </a:rPr>
              <a:t>                          </a:t>
            </a:r>
            <a:r>
              <a:rPr lang="cs-CZ" sz="2000" dirty="0" smtClean="0">
                <a:solidFill>
                  <a:srgbClr val="FF0000"/>
                </a:solidFill>
              </a:rPr>
              <a:t>plyn do bytu:  </a:t>
            </a:r>
            <a:r>
              <a:rPr lang="cs-CZ" sz="2000" dirty="0" smtClean="0"/>
              <a:t>71,8 </a:t>
            </a:r>
            <a:r>
              <a:rPr lang="cs-CZ" sz="2000" dirty="0"/>
              <a:t>% bytů </a:t>
            </a:r>
            <a:endParaRPr lang="cs-CZ" sz="2000" dirty="0" smtClean="0"/>
          </a:p>
          <a:p>
            <a:pPr>
              <a:spcBef>
                <a:spcPts val="600"/>
              </a:spcBef>
              <a:buFont typeface="Webdings" pitchFamily="18" charset="2"/>
              <a:buNone/>
              <a:defRPr/>
            </a:pPr>
            <a:r>
              <a:rPr lang="cs-CZ" sz="2000" dirty="0" smtClean="0">
                <a:solidFill>
                  <a:srgbClr val="7DBB2D"/>
                </a:solidFill>
              </a:rPr>
              <a:t>                          </a:t>
            </a:r>
            <a:r>
              <a:rPr lang="cs-CZ" sz="2000" dirty="0" smtClean="0">
                <a:solidFill>
                  <a:srgbClr val="FF0000"/>
                </a:solidFill>
              </a:rPr>
              <a:t>počítač:  </a:t>
            </a:r>
            <a:r>
              <a:rPr lang="cs-CZ" sz="2000" dirty="0" smtClean="0"/>
              <a:t>60,7 % bytů</a:t>
            </a:r>
            <a:endParaRPr lang="cs-CZ" sz="2000" dirty="0" smtClean="0">
              <a:solidFill>
                <a:srgbClr val="7DBB2D"/>
              </a:solidFill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cs-CZ" sz="2000" dirty="0" smtClean="0">
                <a:solidFill>
                  <a:srgbClr val="7DBB2D"/>
                </a:solidFill>
              </a:rPr>
              <a:t>                          </a:t>
            </a:r>
            <a:r>
              <a:rPr lang="cs-CZ" sz="2000" dirty="0" smtClean="0">
                <a:solidFill>
                  <a:srgbClr val="FF0000"/>
                </a:solidFill>
              </a:rPr>
              <a:t>počítač s internetem:   </a:t>
            </a:r>
            <a:r>
              <a:rPr lang="cs-CZ" sz="2000" dirty="0" smtClean="0"/>
              <a:t>56,9 % bytů 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cs-CZ" sz="2000" b="1" u="sng" dirty="0" smtClean="0">
                <a:solidFill>
                  <a:srgbClr val="FF0000"/>
                </a:solidFill>
              </a:rPr>
              <a:t>Vytápění: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zvýšilo se topení dřevem o 5,3 </a:t>
            </a:r>
            <a:r>
              <a:rPr lang="cs-CZ" sz="2000" dirty="0" err="1" smtClean="0"/>
              <a:t>p.b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            snížilo topení uhlím, koksem a uhelnými briketami o 5,2 </a:t>
            </a:r>
            <a:r>
              <a:rPr lang="cs-CZ" sz="2000" dirty="0" err="1" smtClean="0"/>
              <a:t>p.b</a:t>
            </a:r>
            <a:r>
              <a:rPr lang="cs-CZ" sz="2000" dirty="0" smtClean="0"/>
              <a:t>. </a:t>
            </a:r>
            <a:endParaRPr lang="cs-CZ" sz="2000" u="sng" dirty="0" smtClean="0">
              <a:solidFill>
                <a:srgbClr val="7DBB2D"/>
              </a:solidFill>
            </a:endParaRPr>
          </a:p>
          <a:p>
            <a:pPr>
              <a:spcBef>
                <a:spcPts val="600"/>
              </a:spcBef>
              <a:buFont typeface="Webdings" pitchFamily="18" charset="2"/>
              <a:buNone/>
              <a:defRPr/>
            </a:pPr>
            <a:endParaRPr lang="cs-CZ" sz="1600" dirty="0" smtClean="0"/>
          </a:p>
          <a:p>
            <a:pPr>
              <a:defRPr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034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212" y="468263"/>
            <a:ext cx="9115887" cy="61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kartogram-internet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954212" y="540271"/>
            <a:ext cx="8658362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244" y="1044327"/>
            <a:ext cx="8412480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7"/>
          <p:cNvSpPr>
            <a:spLocks noGrp="1"/>
          </p:cNvSpPr>
          <p:nvPr>
            <p:ph type="body" sz="quarter" idx="11"/>
          </p:nvPr>
        </p:nvSpPr>
        <p:spPr>
          <a:xfrm>
            <a:off x="988982" y="2423309"/>
            <a:ext cx="8858312" cy="430965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cs-CZ" sz="2000" b="1" dirty="0" smtClean="0"/>
              <a:t>3. čtvrtletí 2012 </a:t>
            </a:r>
            <a:r>
              <a:rPr lang="cs-CZ" sz="1800" dirty="0" smtClean="0"/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Základní definitivní výsledky za ČR a kraje, podrobné údaje   		o obyvatelstvu za ČR a kraj podle obvyklého bydliště</a:t>
            </a:r>
          </a:p>
          <a:p>
            <a:r>
              <a:rPr lang="cs-CZ" sz="2000" b="1" dirty="0" smtClean="0"/>
              <a:t>4. čtvrtletí 2012 </a:t>
            </a:r>
            <a:r>
              <a:rPr lang="cs-CZ" sz="2000" b="0" i="1" dirty="0" smtClean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Podrobné údaje o domácnostech a bytech za ČR a kraje,</a:t>
            </a:r>
            <a:r>
              <a:rPr lang="cs-CZ" sz="2000" i="1" dirty="0" smtClean="0">
                <a:solidFill>
                  <a:srgbClr val="FF0000"/>
                </a:solidFill>
              </a:rPr>
              <a:t> 		</a:t>
            </a:r>
            <a:r>
              <a:rPr lang="cs-CZ" sz="2000" dirty="0" smtClean="0">
                <a:solidFill>
                  <a:srgbClr val="FF0000"/>
                </a:solidFill>
              </a:rPr>
              <a:t>základní informace o okresech a obcích</a:t>
            </a:r>
          </a:p>
          <a:p>
            <a:r>
              <a:rPr lang="cs-CZ" sz="2000" b="1" dirty="0" smtClean="0"/>
              <a:t>1. čtvrtletí 2013 </a:t>
            </a:r>
            <a:r>
              <a:rPr lang="cs-CZ" sz="2000" dirty="0" smtClean="0">
                <a:solidFill>
                  <a:srgbClr val="FF0000"/>
                </a:solidFill>
              </a:rPr>
              <a:t>	Podrobné údaje za kraje, okresy, města a obce</a:t>
            </a:r>
          </a:p>
          <a:p>
            <a:r>
              <a:rPr lang="cs-CZ" sz="2000" b="1" dirty="0" smtClean="0"/>
              <a:t>2. čtvrtletí 2013 </a:t>
            </a:r>
            <a:r>
              <a:rPr lang="cs-CZ" sz="2000" dirty="0" smtClean="0">
                <a:solidFill>
                  <a:srgbClr val="FF0000"/>
                </a:solidFill>
              </a:rPr>
              <a:t>	Údaje o dojížďce do zaměstnání</a:t>
            </a:r>
          </a:p>
          <a:p>
            <a:r>
              <a:rPr lang="cs-CZ" sz="2000" b="1" dirty="0" smtClean="0"/>
              <a:t>2. pololetí 2013 </a:t>
            </a:r>
            <a:r>
              <a:rPr lang="cs-CZ" sz="2000" dirty="0" smtClean="0">
                <a:solidFill>
                  <a:srgbClr val="FF0000"/>
                </a:solidFill>
              </a:rPr>
              <a:t>	Statistický lexikon obcí, Atlas výsledků SLDB</a:t>
            </a:r>
          </a:p>
          <a:p>
            <a:pPr>
              <a:buFont typeface="Webdings" pitchFamily="18" charset="2"/>
              <a:buNone/>
            </a:pPr>
            <a:endParaRPr lang="cs-CZ" i="1" dirty="0" smtClean="0"/>
          </a:p>
        </p:txBody>
      </p:sp>
      <p:sp>
        <p:nvSpPr>
          <p:cNvPr id="18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774668" y="994549"/>
            <a:ext cx="9286940" cy="928694"/>
          </a:xfrm>
        </p:spPr>
        <p:txBody>
          <a:bodyPr/>
          <a:lstStyle/>
          <a:p>
            <a:pPr algn="ctr"/>
            <a:r>
              <a:rPr lang="cs-CZ" sz="3600" b="1" dirty="0" smtClean="0"/>
              <a:t>HARMONOGRAM </a:t>
            </a:r>
          </a:p>
          <a:p>
            <a:pPr algn="ctr"/>
            <a:r>
              <a:rPr lang="cs-CZ" sz="3600" b="1" dirty="0" smtClean="0"/>
              <a:t>ZVEŘEJNĚNÍ DALŠÍCH VÝSLEDKŮ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1203296" y="2208995"/>
            <a:ext cx="8570926" cy="421484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cs-CZ" sz="2000" dirty="0" smtClean="0">
              <a:latin typeface="Arial" charset="0"/>
              <a:cs typeface="Arial" charset="0"/>
            </a:endParaRPr>
          </a:p>
          <a:p>
            <a:pPr algn="ctr"/>
            <a:r>
              <a:rPr lang="cs-CZ" sz="3200" dirty="0" smtClean="0">
                <a:latin typeface="Arial" charset="0"/>
                <a:cs typeface="Arial" charset="0"/>
              </a:rPr>
              <a:t>Příjemný den a na shledanou při prezentaci definitivních výsledků. </a:t>
            </a:r>
          </a:p>
          <a:p>
            <a:pPr algn="ctr"/>
            <a:endParaRPr lang="cs-CZ" sz="2000" dirty="0" smtClean="0">
              <a:latin typeface="Arial" charset="0"/>
              <a:cs typeface="Arial" charset="0"/>
            </a:endParaRPr>
          </a:p>
          <a:p>
            <a:pPr algn="ctr"/>
            <a:r>
              <a:rPr lang="cs-CZ" sz="3200" dirty="0" smtClean="0">
                <a:latin typeface="Arial" charset="0"/>
                <a:cs typeface="Arial" charset="0"/>
              </a:rPr>
              <a:t>Krajská správa ČSÚ ve Zlíně</a:t>
            </a:r>
          </a:p>
          <a:p>
            <a:pPr algn="ctr"/>
            <a:endParaRPr lang="cs-CZ" sz="2000" dirty="0" smtClean="0">
              <a:latin typeface="Arial" charset="0"/>
              <a:cs typeface="Arial" charset="0"/>
            </a:endParaRPr>
          </a:p>
          <a:p>
            <a:pPr algn="ctr"/>
            <a:r>
              <a:rPr lang="cs-CZ" sz="2400" dirty="0" smtClean="0">
                <a:latin typeface="Arial" charset="0"/>
                <a:cs typeface="Arial" charset="0"/>
                <a:hlinkClick r:id="rId3"/>
              </a:rPr>
              <a:t>www.</a:t>
            </a:r>
            <a:r>
              <a:rPr lang="cs-CZ" sz="2400" dirty="0" err="1" smtClean="0">
                <a:latin typeface="Arial" charset="0"/>
                <a:cs typeface="Arial" charset="0"/>
                <a:hlinkClick r:id="rId3"/>
              </a:rPr>
              <a:t>scitani.cz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algn="ctr"/>
            <a:r>
              <a:rPr lang="cs-CZ" sz="2400" dirty="0" smtClean="0">
                <a:latin typeface="Arial" charset="0"/>
                <a:cs typeface="Arial" charset="0"/>
                <a:hlinkClick r:id="rId4"/>
              </a:rPr>
              <a:t>www.</a:t>
            </a:r>
            <a:r>
              <a:rPr lang="cs-CZ" sz="2400" dirty="0" err="1" smtClean="0">
                <a:latin typeface="Arial" charset="0"/>
                <a:cs typeface="Arial" charset="0"/>
                <a:hlinkClick r:id="rId4"/>
              </a:rPr>
              <a:t>zlin.czso.cz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algn="ctr"/>
            <a:r>
              <a:rPr lang="cs-CZ" sz="2400" dirty="0" err="1" smtClean="0">
                <a:hlinkClick r:id="rId5"/>
              </a:rPr>
              <a:t>infoservis</a:t>
            </a:r>
            <a:r>
              <a:rPr lang="cs-CZ" sz="2400" dirty="0" smtClean="0">
                <a:hlinkClick r:id="rId5"/>
              </a:rPr>
              <a:t>-</a:t>
            </a:r>
            <a:r>
              <a:rPr lang="cs-CZ" sz="2400" dirty="0" err="1" smtClean="0">
                <a:hlinkClick r:id="rId5"/>
              </a:rPr>
              <a:t>zl</a:t>
            </a:r>
            <a:r>
              <a:rPr lang="cs-CZ" sz="2400" dirty="0" smtClean="0">
                <a:hlinkClick r:id="rId5"/>
              </a:rPr>
              <a:t>@</a:t>
            </a:r>
            <a:r>
              <a:rPr lang="cs-CZ" sz="2400" dirty="0" err="1" smtClean="0">
                <a:hlinkClick r:id="rId5"/>
              </a:rPr>
              <a:t>czso.cz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algn="ctr"/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BILA CZ v0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3600" b="1" cap="all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209</Words>
  <Application>Microsoft Office PowerPoint</Application>
  <PresentationFormat>Vlastní</PresentationFormat>
  <Paragraphs>43</Paragraphs>
  <Slides>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Prezentace BILA CZ v02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ČSÚ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Chramecky3167</dc:creator>
  <cp:keywords>Prezentace,modrá,ČSÚ</cp:keywords>
  <cp:lastModifiedBy> </cp:lastModifiedBy>
  <cp:revision>229</cp:revision>
  <dcterms:created xsi:type="dcterms:W3CDTF">2012-01-06T07:25:12Z</dcterms:created>
  <dcterms:modified xsi:type="dcterms:W3CDTF">2012-01-24T12:33:26Z</dcterms:modified>
</cp:coreProperties>
</file>