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1" r:id="rId2"/>
    <p:sldId id="272" r:id="rId3"/>
    <p:sldId id="284" r:id="rId4"/>
    <p:sldId id="293" r:id="rId5"/>
    <p:sldId id="274" r:id="rId6"/>
    <p:sldId id="314" r:id="rId7"/>
    <p:sldId id="304" r:id="rId8"/>
    <p:sldId id="305" r:id="rId9"/>
    <p:sldId id="315" r:id="rId10"/>
    <p:sldId id="292" r:id="rId11"/>
    <p:sldId id="294" r:id="rId12"/>
    <p:sldId id="299" r:id="rId13"/>
    <p:sldId id="291" r:id="rId14"/>
    <p:sldId id="311" r:id="rId15"/>
    <p:sldId id="313" r:id="rId16"/>
    <p:sldId id="316" r:id="rId17"/>
    <p:sldId id="320" r:id="rId18"/>
    <p:sldId id="309" r:id="rId19"/>
    <p:sldId id="310" r:id="rId20"/>
    <p:sldId id="321" r:id="rId21"/>
    <p:sldId id="279" r:id="rId22"/>
  </p:sldIdLst>
  <p:sldSz cx="10693400" cy="7561263"/>
  <p:notesSz cx="6797675" cy="9926638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ova4870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006600"/>
    <a:srgbClr val="FF6600"/>
    <a:srgbClr val="003300"/>
    <a:srgbClr val="FFFF99"/>
    <a:srgbClr val="FF9900"/>
    <a:srgbClr val="0071BC"/>
    <a:srgbClr val="BD1B21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283" autoAdjust="0"/>
    <p:restoredTop sz="78886" autoAdjust="0"/>
  </p:normalViewPr>
  <p:slideViewPr>
    <p:cSldViewPr>
      <p:cViewPr varScale="1">
        <p:scale>
          <a:sx n="71" d="100"/>
          <a:sy n="71" d="100"/>
        </p:scale>
        <p:origin x="-547" y="-91"/>
      </p:cViewPr>
      <p:guideLst>
        <p:guide orient="horz" pos="3923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pomocn&#233;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pomocn&#233;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&#225;ca\FSS%202013\prezentace\podklady_20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pomocn&#233;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m&#225;ca\FSS%202013\prezentace\podklady_2013_200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m&#225;ca\FSS%202013\prezentace\podklady_pomocn&#233;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ca\FSS%202013\prezentace\podklady_2013_20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8850981892084551"/>
          <c:y val="5.1135984890567733E-2"/>
          <c:w val="0.75714742822298564"/>
          <c:h val="0.52321964226197093"/>
        </c:manualLayout>
      </c:layout>
      <c:barChart>
        <c:barDir val="bar"/>
        <c:grouping val="percentStacked"/>
        <c:ser>
          <c:idx val="0"/>
          <c:order val="0"/>
          <c:tx>
            <c:strRef>
              <c:f>subjekty!$C$14</c:f>
              <c:strCache>
                <c:ptCount val="1"/>
                <c:pt idx="0">
                  <c:v>zemědělští podnikatelé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cat>
            <c:strRef>
              <c:f>subjekty!$D$13:$E$13</c:f>
              <c:strCache>
                <c:ptCount val="2"/>
                <c:pt idx="0">
                  <c:v>obhospodařovaná 
zem. půda </c:v>
                </c:pt>
                <c:pt idx="1">
                  <c:v>zemědělské 
subjekty</c:v>
                </c:pt>
              </c:strCache>
            </c:strRef>
          </c:cat>
          <c:val>
            <c:numRef>
              <c:f>subjekty!$D$14:$E$14</c:f>
              <c:numCache>
                <c:formatCode>#,##0</c:formatCode>
                <c:ptCount val="2"/>
                <c:pt idx="0">
                  <c:v>990261.69259999506</c:v>
                </c:pt>
                <c:pt idx="1">
                  <c:v>16522.648000000001</c:v>
                </c:pt>
              </c:numCache>
            </c:numRef>
          </c:val>
        </c:ser>
        <c:ser>
          <c:idx val="1"/>
          <c:order val="1"/>
          <c:tx>
            <c:strRef>
              <c:f>subjekty!$C$15</c:f>
              <c:strCache>
                <c:ptCount val="1"/>
                <c:pt idx="0">
                  <c:v>ostatní fyzické osoby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cat>
            <c:strRef>
              <c:f>subjekty!$D$13:$E$13</c:f>
              <c:strCache>
                <c:ptCount val="2"/>
                <c:pt idx="0">
                  <c:v>obhospodařovaná 
zem. půda </c:v>
                </c:pt>
                <c:pt idx="1">
                  <c:v>zemědělské 
subjekty</c:v>
                </c:pt>
              </c:strCache>
            </c:strRef>
          </c:cat>
          <c:val>
            <c:numRef>
              <c:f>subjekty!$D$15:$E$15</c:f>
              <c:numCache>
                <c:formatCode>#,##0</c:formatCode>
                <c:ptCount val="2"/>
                <c:pt idx="0">
                  <c:v>73698.45640000001</c:v>
                </c:pt>
                <c:pt idx="1">
                  <c:v>6822.402</c:v>
                </c:pt>
              </c:numCache>
            </c:numRef>
          </c:val>
        </c:ser>
        <c:ser>
          <c:idx val="2"/>
          <c:order val="2"/>
          <c:tx>
            <c:strRef>
              <c:f>subjekty!$C$16</c:f>
              <c:strCache>
                <c:ptCount val="1"/>
                <c:pt idx="0">
                  <c:v>společnosti s r. o.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cat>
            <c:strRef>
              <c:f>subjekty!$D$13:$E$13</c:f>
              <c:strCache>
                <c:ptCount val="2"/>
                <c:pt idx="0">
                  <c:v>obhospodařovaná 
zem. půda </c:v>
                </c:pt>
                <c:pt idx="1">
                  <c:v>zemědělské 
subjekty</c:v>
                </c:pt>
              </c:strCache>
            </c:strRef>
          </c:cat>
          <c:val>
            <c:numRef>
              <c:f>subjekty!$D$16:$E$16</c:f>
              <c:numCache>
                <c:formatCode>#,##0</c:formatCode>
                <c:ptCount val="2"/>
                <c:pt idx="0">
                  <c:v>804959.85580000433</c:v>
                </c:pt>
                <c:pt idx="1">
                  <c:v>1616.25</c:v>
                </c:pt>
              </c:numCache>
            </c:numRef>
          </c:val>
        </c:ser>
        <c:ser>
          <c:idx val="3"/>
          <c:order val="3"/>
          <c:tx>
            <c:strRef>
              <c:f>subjekty!$C$17</c:f>
              <c:strCache>
                <c:ptCount val="1"/>
                <c:pt idx="0">
                  <c:v>akciové společnosti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subjekty!$D$13:$E$13</c:f>
              <c:strCache>
                <c:ptCount val="2"/>
                <c:pt idx="0">
                  <c:v>obhospodařovaná 
zem. půda </c:v>
                </c:pt>
                <c:pt idx="1">
                  <c:v>zemědělské 
subjekty</c:v>
                </c:pt>
              </c:strCache>
            </c:strRef>
          </c:cat>
          <c:val>
            <c:numRef>
              <c:f>subjekty!$D$17:$E$17</c:f>
              <c:numCache>
                <c:formatCode>#,##0</c:formatCode>
                <c:ptCount val="2"/>
                <c:pt idx="0">
                  <c:v>875498.06740000041</c:v>
                </c:pt>
                <c:pt idx="1">
                  <c:v>629.99</c:v>
                </c:pt>
              </c:numCache>
            </c:numRef>
          </c:val>
        </c:ser>
        <c:ser>
          <c:idx val="4"/>
          <c:order val="4"/>
          <c:tx>
            <c:strRef>
              <c:f>subjekty!$C$18</c:f>
              <c:strCache>
                <c:ptCount val="1"/>
                <c:pt idx="0">
                  <c:v>družstva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</c:spPr>
          <c:cat>
            <c:strRef>
              <c:f>subjekty!$D$13:$E$13</c:f>
              <c:strCache>
                <c:ptCount val="2"/>
                <c:pt idx="0">
                  <c:v>obhospodařovaná 
zem. půda </c:v>
                </c:pt>
                <c:pt idx="1">
                  <c:v>zemědělské 
subjekty</c:v>
                </c:pt>
              </c:strCache>
            </c:strRef>
          </c:cat>
          <c:val>
            <c:numRef>
              <c:f>subjekty!$D$18:$E$18</c:f>
              <c:numCache>
                <c:formatCode>#,##0</c:formatCode>
                <c:ptCount val="2"/>
                <c:pt idx="0">
                  <c:v>702695.32550000004</c:v>
                </c:pt>
                <c:pt idx="1">
                  <c:v>516.02</c:v>
                </c:pt>
              </c:numCache>
            </c:numRef>
          </c:val>
        </c:ser>
        <c:ser>
          <c:idx val="5"/>
          <c:order val="5"/>
          <c:tx>
            <c:strRef>
              <c:f>subjekty!$C$19</c:f>
              <c:strCache>
                <c:ptCount val="1"/>
                <c:pt idx="0">
                  <c:v>ostatní právnické osoby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cat>
            <c:strRef>
              <c:f>subjekty!$D$13:$E$13</c:f>
              <c:strCache>
                <c:ptCount val="2"/>
                <c:pt idx="0">
                  <c:v>obhospodařovaná 
zem. půda </c:v>
                </c:pt>
                <c:pt idx="1">
                  <c:v>zemědělské 
subjekty</c:v>
                </c:pt>
              </c:strCache>
            </c:strRef>
          </c:cat>
          <c:val>
            <c:numRef>
              <c:f>subjekty!$D$19:$E$19</c:f>
              <c:numCache>
                <c:formatCode>#,##0</c:formatCode>
                <c:ptCount val="2"/>
                <c:pt idx="0">
                  <c:v>44704.286499999696</c:v>
                </c:pt>
                <c:pt idx="1">
                  <c:v>138.68000000000006</c:v>
                </c:pt>
              </c:numCache>
            </c:numRef>
          </c:val>
        </c:ser>
        <c:gapWidth val="30"/>
        <c:overlap val="100"/>
        <c:axId val="111621248"/>
        <c:axId val="111622784"/>
      </c:barChart>
      <c:catAx>
        <c:axId val="111621248"/>
        <c:scaling>
          <c:orientation val="minMax"/>
        </c:scaling>
        <c:axPos val="l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600" b="0"/>
            </a:pPr>
            <a:endParaRPr lang="cs-CZ"/>
          </a:p>
        </c:txPr>
        <c:crossAx val="111622784"/>
        <c:crosses val="autoZero"/>
        <c:auto val="1"/>
        <c:lblAlgn val="ctr"/>
        <c:lblOffset val="0"/>
      </c:catAx>
      <c:valAx>
        <c:axId val="111622784"/>
        <c:scaling>
          <c:orientation val="minMax"/>
          <c:max val="1"/>
          <c:min val="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tickLblPos val="nextTo"/>
        <c:spPr>
          <a:ln w="9525"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11621248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8057616771502941"/>
          <c:y val="0.72529302299744469"/>
          <c:w val="0.77209898904950602"/>
          <c:h val="0.21570728252416807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cs-CZ"/>
        </a:p>
      </c:txPr>
    </c:legend>
    <c:plotVisOnly val="1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>
        <c:manualLayout>
          <c:xMode val="edge"/>
          <c:yMode val="edge"/>
          <c:x val="0.42235273624897451"/>
          <c:y val="2.52980504302634E-2"/>
        </c:manualLayout>
      </c:layout>
      <c:txPr>
        <a:bodyPr/>
        <a:lstStyle/>
        <a:p>
          <a:pPr>
            <a:defRPr sz="2000"/>
          </a:pPr>
          <a:endParaRPr lang="cs-CZ"/>
        </a:p>
      </c:txPr>
    </c:title>
    <c:plotArea>
      <c:layout>
        <c:manualLayout>
          <c:layoutTarget val="inner"/>
          <c:xMode val="edge"/>
          <c:yMode val="edge"/>
          <c:x val="7.9626991846706088E-2"/>
          <c:y val="0.10146544181977253"/>
          <c:w val="0.41957025011745813"/>
          <c:h val="0.51425941160340216"/>
        </c:manualLayout>
      </c:layout>
      <c:pieChart>
        <c:varyColors val="1"/>
        <c:ser>
          <c:idx val="0"/>
          <c:order val="0"/>
          <c:tx>
            <c:strRef>
              <c:f>půda!$B$40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71BC"/>
            </a:solidFill>
            <a:ln>
              <a:solidFill>
                <a:sysClr val="windowText" lastClr="000000"/>
              </a:solidFill>
            </a:ln>
          </c:spPr>
          <c:dPt>
            <c:idx val="1"/>
            <c:spPr>
              <a:solidFill>
                <a:srgbClr val="BD1B2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0.20416049194631841"/>
                  <c:y val="-0.13737839673025945"/>
                </c:manualLayout>
              </c:layout>
              <c:showPercent val="1"/>
            </c:dLbl>
            <c:dLbl>
              <c:idx val="1"/>
              <c:layout>
                <c:manualLayout>
                  <c:x val="9.7189388039491217E-2"/>
                  <c:y val="0.15707943223514995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Percent val="1"/>
            <c:showLeaderLines val="1"/>
          </c:dLbls>
          <c:cat>
            <c:strRef>
              <c:f>půda!$A$41:$A$42</c:f>
              <c:strCache>
                <c:ptCount val="2"/>
                <c:pt idx="0">
                  <c:v>najatá půda</c:v>
                </c:pt>
                <c:pt idx="1">
                  <c:v>vlastní půda</c:v>
                </c:pt>
              </c:strCache>
            </c:strRef>
          </c:cat>
          <c:val>
            <c:numRef>
              <c:f>půda!$B$41:$B$42</c:f>
              <c:numCache>
                <c:formatCode>#,##0</c:formatCode>
                <c:ptCount val="2"/>
                <c:pt idx="0">
                  <c:v>2593953.8699999987</c:v>
                </c:pt>
                <c:pt idx="1">
                  <c:v>897863.82000000041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4545201548250046"/>
          <c:y val="0.48041598217489501"/>
          <c:w val="2.8770540355607277E-2"/>
          <c:h val="3.5462968208110651E-2"/>
        </c:manualLayout>
      </c:layout>
      <c:pieChart>
        <c:varyColors val="1"/>
        <c:ser>
          <c:idx val="0"/>
          <c:order val="0"/>
          <c:tx>
            <c:strRef>
              <c:f>půda!$B$19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71BC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A50021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půda!$A$20:$A$21</c:f>
              <c:strCache>
                <c:ptCount val="2"/>
                <c:pt idx="0">
                  <c:v>najatá půda</c:v>
                </c:pt>
                <c:pt idx="1">
                  <c:v>vlastní půda</c:v>
                </c:pt>
              </c:strCache>
            </c:strRef>
          </c:cat>
          <c:val>
            <c:numRef>
              <c:f>půda!$B$20:$B$21</c:f>
              <c:numCache>
                <c:formatCode>General</c:formatCode>
                <c:ptCount val="2"/>
                <c:pt idx="0" formatCode="#,##0">
                  <c:v>2716380.01</c:v>
                </c:pt>
                <c:pt idx="1">
                  <c:v>767120.02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4.3064023611834493E-2"/>
          <c:y val="4.5092744701876512E-2"/>
          <c:w val="0.93748072346987765"/>
          <c:h val="0.92180491827011335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0"/>
  <c:chart>
    <c:plotArea>
      <c:layout>
        <c:manualLayout>
          <c:layoutTarget val="inner"/>
          <c:xMode val="edge"/>
          <c:yMode val="edge"/>
          <c:x val="4.4853373819931742E-2"/>
          <c:y val="0.31066371413277338"/>
          <c:w val="0.59395603416749521"/>
          <c:h val="0.50372776040757372"/>
        </c:manualLayout>
      </c:layout>
      <c:ofPieChart>
        <c:ofPieType val="bar"/>
        <c:varyColors val="1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BD1B21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9900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3366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CCCC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9900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rgbClr val="FFCC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rgbClr val="3333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rgbClr val="92D05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rgbClr val="8000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rgbClr val="FFFF99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rgbClr val="FF66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3"/>
            <c:spPr>
              <a:solidFill>
                <a:srgbClr val="0071BC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9.0030389691753226E-2"/>
                  <c:y val="2.6196223507633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Luskoviny</a:t>
                    </a:r>
                    <a:r>
                      <a:rPr lang="en-US" dirty="0"/>
                      <a:t> </a:t>
                    </a:r>
                    <a:endParaRPr lang="cs-CZ" dirty="0" smtClean="0"/>
                  </a:p>
                  <a:p>
                    <a:r>
                      <a:rPr lang="cs-CZ" dirty="0" smtClean="0"/>
                      <a:t>n</a:t>
                    </a:r>
                    <a:r>
                      <a:rPr lang="en-US" dirty="0" smtClean="0"/>
                      <a:t>a </a:t>
                    </a:r>
                    <a:r>
                      <a:rPr lang="en-US" dirty="0" err="1"/>
                      <a:t>zrno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0,7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2.600753383271863E-2"/>
                  <c:y val="-2.645160638716935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Okopaniny</a:t>
                    </a:r>
                    <a:r>
                      <a:rPr lang="en-US" dirty="0"/>
                      <a:t> </a:t>
                    </a:r>
                    <a:endParaRPr lang="cs-CZ" dirty="0"/>
                  </a:p>
                  <a:p>
                    <a:r>
                      <a:rPr lang="en-US" dirty="0" smtClean="0"/>
                      <a:t>3,5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err="1">
                        <a:solidFill>
                          <a:schemeClr val="tx1"/>
                        </a:solidFill>
                      </a:rPr>
                      <a:t>Technické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err="1">
                        <a:solidFill>
                          <a:schemeClr val="tx1"/>
                        </a:solidFill>
                      </a:rPr>
                      <a:t>plodiny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19,7%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3"/>
              <c:layout>
                <c:manualLayout>
                  <c:x val="1.7283178382690403E-2"/>
                  <c:y val="-7.303102685560221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Zelenina</a:t>
                    </a:r>
                    <a:r>
                      <a:rPr lang="en-US" dirty="0"/>
                      <a:t>, </a:t>
                    </a:r>
                    <a:endParaRPr lang="cs-CZ" dirty="0"/>
                  </a:p>
                  <a:p>
                    <a:r>
                      <a:rPr lang="en-US" dirty="0" err="1"/>
                      <a:t>jahody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0,4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1172121156936209"/>
                  <c:y val="0.1398019267700413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err="1">
                        <a:solidFill>
                          <a:schemeClr val="bg1"/>
                        </a:solidFill>
                      </a:rPr>
                      <a:t>Plodiny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endParaRPr lang="cs-CZ" dirty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err="1">
                        <a:solidFill>
                          <a:schemeClr val="bg1"/>
                        </a:solidFill>
                      </a:rPr>
                      <a:t>na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zeleno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17,4</a:t>
                    </a:r>
                    <a:r>
                      <a:rPr lang="cs-CZ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5"/>
              <c:layout>
                <c:manualLayout>
                  <c:x val="-1.7012239508974634E-3"/>
                  <c:y val="2.925883415551228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Ostatní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plodiny</a:t>
                    </a:r>
                    <a:r>
                      <a:rPr lang="en-US" dirty="0"/>
                      <a:t> </a:t>
                    </a:r>
                    <a:endParaRPr lang="cs-CZ" dirty="0"/>
                  </a:p>
                  <a:p>
                    <a:r>
                      <a:rPr lang="cs-CZ" dirty="0"/>
                      <a:t>n</a:t>
                    </a:r>
                    <a:r>
                      <a:rPr lang="en-US" dirty="0"/>
                      <a:t>a o. p.</a:t>
                    </a:r>
                    <a:r>
                      <a:rPr lang="cs-CZ" dirty="0"/>
                      <a:t> </a:t>
                    </a:r>
                    <a:endParaRPr lang="cs-CZ" dirty="0" smtClean="0"/>
                  </a:p>
                  <a:p>
                    <a:r>
                      <a:rPr lang="en-US" dirty="0" smtClean="0"/>
                      <a:t>0,5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18221740333173414"/>
                  <c:y val="-8.336194968235852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Orná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půda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ladem</a:t>
                    </a:r>
                    <a:r>
                      <a:rPr lang="cs-CZ" dirty="0"/>
                      <a:t> </a:t>
                    </a:r>
                    <a:endParaRPr lang="cs-CZ" dirty="0" smtClean="0"/>
                  </a:p>
                  <a:p>
                    <a:r>
                      <a:rPr lang="en-US" dirty="0" smtClean="0"/>
                      <a:t>0,5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4.906467941869201E-3"/>
                  <c:y val="-2.4301773107461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pšenice</a:t>
                    </a:r>
                    <a:r>
                      <a:rPr lang="cs-CZ" dirty="0"/>
                      <a:t> </a:t>
                    </a:r>
                    <a:endParaRPr lang="cs-CZ" dirty="0" smtClean="0"/>
                  </a:p>
                  <a:p>
                    <a:r>
                      <a:rPr lang="cs-CZ" baseline="0" dirty="0" smtClean="0"/>
                      <a:t>   </a:t>
                    </a:r>
                    <a:r>
                      <a:rPr lang="en-US" dirty="0" smtClean="0"/>
                      <a:t>33,5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4.713594104370158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žito</a:t>
                    </a:r>
                    <a:r>
                      <a:rPr lang="cs-CZ" dirty="0"/>
                      <a:t> </a:t>
                    </a:r>
                    <a:r>
                      <a:rPr lang="en-US" dirty="0" smtClean="0"/>
                      <a:t>1,7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3.8611882414013878E-3"/>
                  <c:y val="-1.313165781002604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ječmen</a:t>
                    </a:r>
                    <a:r>
                      <a:rPr lang="cs-CZ" dirty="0"/>
                      <a:t> </a:t>
                    </a:r>
                    <a:r>
                      <a:rPr lang="en-US" dirty="0" smtClean="0"/>
                      <a:t>14,0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4.1852014424340793E-3"/>
                  <c:y val="-7.786472498726769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oves</a:t>
                    </a:r>
                    <a:r>
                      <a:rPr lang="cs-CZ" dirty="0"/>
                      <a:t> </a:t>
                    </a:r>
                    <a:r>
                      <a:rPr lang="en-US" dirty="0" smtClean="0"/>
                      <a:t>1,8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4.8465892136141534E-3"/>
                  <c:y val="7.563373189414833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kukuřice</a:t>
                    </a:r>
                    <a:r>
                      <a:rPr lang="cs-CZ" dirty="0"/>
                      <a:t> </a:t>
                    </a:r>
                    <a:r>
                      <a:rPr lang="en-US" dirty="0" smtClean="0"/>
                      <a:t>4,3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-3.1553862895527481E-2"/>
                  <c:y val="4.7467489182298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ostatní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obiloviny</a:t>
                    </a:r>
                    <a:r>
                      <a:rPr lang="cs-CZ" dirty="0"/>
                      <a:t> </a:t>
                    </a:r>
                    <a:r>
                      <a:rPr lang="cs-CZ" dirty="0" smtClean="0"/>
                      <a:t>                   	</a:t>
                    </a:r>
                    <a:r>
                      <a:rPr lang="en-US" dirty="0" smtClean="0"/>
                      <a:t>2,1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3"/>
              <c:layout>
                <c:manualLayout>
                  <c:x val="-0.16581261125195532"/>
                  <c:y val="-1.484539235900195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cs-CZ" dirty="0">
                        <a:solidFill>
                          <a:schemeClr val="bg1"/>
                        </a:solidFill>
                      </a:rPr>
                      <a:t>Obiloviny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57,4</a:t>
                    </a:r>
                    <a:r>
                      <a:rPr lang="cs-CZ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'orná půda'!$G$7:$G$19</c:f>
              <c:strCache>
                <c:ptCount val="13"/>
                <c:pt idx="0">
                  <c:v>Luskoviny na zrno celkem</c:v>
                </c:pt>
                <c:pt idx="1">
                  <c:v>Okopaniny celkem</c:v>
                </c:pt>
                <c:pt idx="2">
                  <c:v>Technické plodiny celkem</c:v>
                </c:pt>
                <c:pt idx="3">
                  <c:v>Zelenina, jahody</c:v>
                </c:pt>
                <c:pt idx="4">
                  <c:v>Plodiny na zeleno celkem</c:v>
                </c:pt>
                <c:pt idx="5">
                  <c:v>Ostatní plodiny na o. p.</c:v>
                </c:pt>
                <c:pt idx="6">
                  <c:v>Orná půda ladem</c:v>
                </c:pt>
                <c:pt idx="7">
                  <c:v>pšenice</c:v>
                </c:pt>
                <c:pt idx="8">
                  <c:v>žito</c:v>
                </c:pt>
                <c:pt idx="9">
                  <c:v>ječmen</c:v>
                </c:pt>
                <c:pt idx="10">
                  <c:v>oves</c:v>
                </c:pt>
                <c:pt idx="11">
                  <c:v>kukuřice</c:v>
                </c:pt>
                <c:pt idx="12">
                  <c:v>ostatní obiloviny</c:v>
                </c:pt>
              </c:strCache>
            </c:strRef>
          </c:cat>
          <c:val>
            <c:numRef>
              <c:f>'orná půda'!$H$7:$H$19</c:f>
              <c:numCache>
                <c:formatCode>General</c:formatCode>
                <c:ptCount val="13"/>
                <c:pt idx="0">
                  <c:v>17868.560000000001</c:v>
                </c:pt>
                <c:pt idx="1">
                  <c:v>87098.55</c:v>
                </c:pt>
                <c:pt idx="2">
                  <c:v>489835.24</c:v>
                </c:pt>
                <c:pt idx="3">
                  <c:v>9169.2099999999245</c:v>
                </c:pt>
                <c:pt idx="4">
                  <c:v>432269.62</c:v>
                </c:pt>
                <c:pt idx="5">
                  <c:v>11508.58</c:v>
                </c:pt>
                <c:pt idx="6">
                  <c:v>12316.38</c:v>
                </c:pt>
                <c:pt idx="7">
                  <c:v>833267.74</c:v>
                </c:pt>
                <c:pt idx="8">
                  <c:v>41762.719999999994</c:v>
                </c:pt>
                <c:pt idx="9">
                  <c:v>348825.71</c:v>
                </c:pt>
                <c:pt idx="10">
                  <c:v>45329.789999999994</c:v>
                </c:pt>
                <c:pt idx="11">
                  <c:v>106661.48999999999</c:v>
                </c:pt>
                <c:pt idx="12">
                  <c:v>53082.43</c:v>
                </c:pt>
              </c:numCache>
            </c:numRef>
          </c:val>
        </c:ser>
        <c:gapWidth val="7"/>
        <c:splitType val="cust"/>
        <c:custSplit>
          <c:secondPiePt val="7"/>
          <c:secondPiePt val="8"/>
          <c:secondPiePt val="9"/>
          <c:secondPiePt val="10"/>
          <c:secondPiePt val="11"/>
          <c:secondPiePt val="12"/>
        </c:custSplit>
        <c:secondPieSize val="75"/>
        <c:serLines/>
      </c:ofPieChart>
    </c:plotArea>
    <c:plotVisOnly val="1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39349114122045542"/>
          <c:y val="0.46574093197366984"/>
          <c:w val="0.25155146363334846"/>
          <c:h val="0.26433522653930525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71BC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6633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BD1B2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A5002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FFFFCC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6633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4.3968987105941493E-2"/>
                  <c:y val="4.481024912869498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slepice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29,2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5.1627624160084505E-2"/>
                  <c:y val="-2.4164622864764847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 </a:t>
                    </a:r>
                    <a:r>
                      <a:rPr lang="en-US" dirty="0" err="1" smtClean="0"/>
                      <a:t>kohouti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0,7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8.9633979059950512E-3"/>
                  <c:y val="6.783701217675691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kuřata</a:t>
                    </a:r>
                    <a:r>
                      <a:rPr lang="en-US" dirty="0"/>
                      <a:t> </a:t>
                    </a:r>
                    <a:endParaRPr lang="cs-CZ" dirty="0" smtClean="0"/>
                  </a:p>
                  <a:p>
                    <a:r>
                      <a:rPr lang="en-US" dirty="0" err="1" smtClean="0"/>
                      <a:t>na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chov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12,3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2.6246719160105203E-3"/>
                  <c:y val="-4.3490813648293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kuřata</a:t>
                    </a:r>
                    <a:r>
                      <a:rPr lang="en-US" dirty="0"/>
                      <a:t> </a:t>
                    </a:r>
                    <a:endParaRPr lang="cs-CZ" dirty="0" smtClean="0"/>
                  </a:p>
                  <a:p>
                    <a:r>
                      <a:rPr lang="en-US" dirty="0" err="1" smtClean="0"/>
                      <a:t>na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výkrm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57,7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9.1800357053652248E-2"/>
                  <c:y val="1.987672647476442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4.7005990475839504E-2"/>
                  <c:y val="-9.695495030334376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9.1358934411273462E-2"/>
                  <c:y val="-3.6885166036380042E-2"/>
                </c:manualLayout>
              </c:layout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zvířata!$B$154:$B$157</c:f>
              <c:strCache>
                <c:ptCount val="4"/>
                <c:pt idx="0">
                  <c:v>slepice</c:v>
                </c:pt>
                <c:pt idx="1">
                  <c:v>kohouti</c:v>
                </c:pt>
                <c:pt idx="2">
                  <c:v>kuřata na chov</c:v>
                </c:pt>
                <c:pt idx="3">
                  <c:v>kuřata na výkrm</c:v>
                </c:pt>
              </c:strCache>
            </c:strRef>
          </c:cat>
          <c:val>
            <c:numRef>
              <c:f>zvířata!$C$154:$C$157</c:f>
              <c:numCache>
                <c:formatCode>#,##0</c:formatCode>
                <c:ptCount val="4"/>
                <c:pt idx="0">
                  <c:v>7084617.0200000005</c:v>
                </c:pt>
                <c:pt idx="1">
                  <c:v>175990.64</c:v>
                </c:pt>
                <c:pt idx="2">
                  <c:v>2987042.69</c:v>
                </c:pt>
                <c:pt idx="3">
                  <c:v>13989879.869999999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44214370890102073"/>
          <c:y val="0.19399862825788752"/>
          <c:w val="0.23444783500208896"/>
          <c:h val="0.32936878260588376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71BC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BD1B2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3366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FF66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FFFF99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rgbClr val="3366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1.585700765220413E-2"/>
                  <c:y val="2.1803138805180252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telata </a:t>
                    </a:r>
                    <a:endParaRPr lang="pl-PL" dirty="0" smtClean="0"/>
                  </a:p>
                  <a:p>
                    <a:r>
                      <a:rPr lang="pl-PL" dirty="0" smtClean="0"/>
                      <a:t>do </a:t>
                    </a:r>
                    <a:r>
                      <a:rPr lang="pl-PL" dirty="0"/>
                      <a:t>1 roku
</a:t>
                    </a:r>
                    <a:r>
                      <a:rPr lang="pl-PL" dirty="0" smtClean="0"/>
                      <a:t>27,0 %</a:t>
                    </a:r>
                    <a:endParaRPr lang="pl-PL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4.5499976550565084E-2"/>
                  <c:y val="-9.086414352527058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býci</a:t>
                    </a:r>
                    <a:r>
                      <a:rPr lang="en-US" dirty="0"/>
                      <a:t> </a:t>
                    </a:r>
                    <a:endParaRPr lang="cs-CZ" dirty="0" smtClean="0"/>
                  </a:p>
                  <a:p>
                    <a:r>
                      <a:rPr lang="en-US" dirty="0" smtClean="0"/>
                      <a:t>1-2 </a:t>
                    </a:r>
                    <a:r>
                      <a:rPr lang="en-US" dirty="0" err="1"/>
                      <a:t>roky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9,1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6.9416093693178943E-2"/>
                  <c:y val="-2.4597118261451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jalovice</a:t>
                    </a:r>
                    <a:r>
                      <a:rPr lang="en-US" dirty="0" smtClean="0"/>
                      <a:t> </a:t>
                    </a:r>
                    <a:endParaRPr lang="cs-CZ" dirty="0" smtClean="0"/>
                  </a:p>
                  <a:p>
                    <a:r>
                      <a:rPr lang="en-US" dirty="0" smtClean="0"/>
                      <a:t>1-2 </a:t>
                    </a:r>
                    <a:r>
                      <a:rPr lang="en-US" dirty="0" err="1"/>
                      <a:t>roky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15,2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6.2877737721529894E-2"/>
                  <c:y val="3.7335147921325154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býci </a:t>
                    </a:r>
                    <a:endParaRPr lang="pl-PL" dirty="0" smtClean="0"/>
                  </a:p>
                  <a:p>
                    <a:r>
                      <a:rPr lang="pl-PL" dirty="0" smtClean="0"/>
                      <a:t>nad </a:t>
                    </a:r>
                    <a:r>
                      <a:rPr lang="pl-PL" dirty="0"/>
                      <a:t>2 roky
</a:t>
                    </a:r>
                    <a:r>
                      <a:rPr lang="pl-PL" dirty="0" smtClean="0"/>
                      <a:t>1,5 %</a:t>
                    </a:r>
                    <a:endParaRPr lang="pl-PL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1.9304939527367185E-2"/>
                  <c:y val="-2.996419429052833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jalovice </a:t>
                    </a:r>
                    <a:r>
                      <a:rPr lang="pl-PL" dirty="0"/>
                      <a:t>nad 2 roky
6,3%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1.3051148215036791E-2"/>
                  <c:y val="-3.647375868139982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krávy </a:t>
                    </a:r>
                    <a:r>
                      <a:rPr lang="cs-CZ" noProof="0" dirty="0" smtClean="0"/>
                      <a:t>dojené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27,0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2.8257530151744752E-2"/>
                  <c:y val="3.669599170474061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krávy o</a:t>
                    </a:r>
                    <a:r>
                      <a:rPr lang="cs-CZ" noProof="0" dirty="0" smtClean="0"/>
                      <a:t>statní</a:t>
                    </a:r>
                    <a:r>
                      <a:rPr lang="en-US" dirty="0" smtClean="0"/>
                      <a:t> 13,8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CatName val="1"/>
            <c:showPercent val="1"/>
            <c:showLeaderLines val="1"/>
          </c:dLbls>
          <c:cat>
            <c:strRef>
              <c:f>zvířata!$B$78:$B$84</c:f>
              <c:strCache>
                <c:ptCount val="7"/>
                <c:pt idx="0">
                  <c:v>telata do 1 roku</c:v>
                </c:pt>
                <c:pt idx="1">
                  <c:v>býci 1-2 roky</c:v>
                </c:pt>
                <c:pt idx="2">
                  <c:v>jalovice 1-2 roky</c:v>
                </c:pt>
                <c:pt idx="3">
                  <c:v>býci nad 2 roky</c:v>
                </c:pt>
                <c:pt idx="4">
                  <c:v>jalovice nad 2 roky</c:v>
                </c:pt>
                <c:pt idx="5">
                  <c:v>krávy dojené</c:v>
                </c:pt>
                <c:pt idx="6">
                  <c:v>krávy ostatní</c:v>
                </c:pt>
              </c:strCache>
            </c:strRef>
          </c:cat>
          <c:val>
            <c:numRef>
              <c:f>zvířata!$C$78:$C$84</c:f>
              <c:numCache>
                <c:formatCode>#,##0</c:formatCode>
                <c:ptCount val="7"/>
                <c:pt idx="0">
                  <c:v>369986.03</c:v>
                </c:pt>
                <c:pt idx="1">
                  <c:v>125165.93999999999</c:v>
                </c:pt>
                <c:pt idx="2">
                  <c:v>207840.68</c:v>
                </c:pt>
                <c:pt idx="3">
                  <c:v>20357.980000000021</c:v>
                </c:pt>
                <c:pt idx="4">
                  <c:v>86556.120000000024</c:v>
                </c:pt>
                <c:pt idx="5">
                  <c:v>369975.63</c:v>
                </c:pt>
                <c:pt idx="6">
                  <c:v>188930.6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30139124083613733"/>
          <c:y val="1.8952820755765189E-2"/>
          <c:w val="0.58433163015093859"/>
          <c:h val="0.7437119146090712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1BC"/>
            </a:solidFill>
            <a:ln w="9525">
              <a:noFill/>
            </a:ln>
          </c:spPr>
          <c:cat>
            <c:strRef>
              <c:f>'s10'!$E$14:$E$21</c:f>
              <c:strCache>
                <c:ptCount val="8"/>
                <c:pt idx="0">
                  <c:v>Včelstva</c:v>
                </c:pt>
                <c:pt idx="1">
                  <c:v>Králíci</c:v>
                </c:pt>
                <c:pt idx="2">
                  <c:v>Drůbež</c:v>
                </c:pt>
                <c:pt idx="3">
                  <c:v>Koně a osli</c:v>
                </c:pt>
                <c:pt idx="4">
                  <c:v>Kozy</c:v>
                </c:pt>
                <c:pt idx="5">
                  <c:v>Ovce</c:v>
                </c:pt>
                <c:pt idx="6">
                  <c:v>Prasata</c:v>
                </c:pt>
                <c:pt idx="7">
                  <c:v>Skot </c:v>
                </c:pt>
              </c:strCache>
            </c:strRef>
          </c:cat>
          <c:val>
            <c:numRef>
              <c:f>'s10'!$F$14:$F$21</c:f>
              <c:numCache>
                <c:formatCode>0.0%</c:formatCode>
                <c:ptCount val="8"/>
                <c:pt idx="0">
                  <c:v>5.9338748149322912E-2</c:v>
                </c:pt>
                <c:pt idx="1">
                  <c:v>3.138527396085599E-2</c:v>
                </c:pt>
                <c:pt idx="2">
                  <c:v>5.5362444924251363E-3</c:v>
                </c:pt>
                <c:pt idx="3">
                  <c:v>0.24525949343477682</c:v>
                </c:pt>
                <c:pt idx="4">
                  <c:v>0.39031517894845236</c:v>
                </c:pt>
                <c:pt idx="5">
                  <c:v>0.44207502560743872</c:v>
                </c:pt>
                <c:pt idx="6">
                  <c:v>1.9067588930755301E-3</c:v>
                </c:pt>
                <c:pt idx="7">
                  <c:v>0.15407437292181708</c:v>
                </c:pt>
              </c:numCache>
            </c:numRef>
          </c:val>
        </c:ser>
        <c:gapWidth val="51"/>
        <c:axId val="124458496"/>
        <c:axId val="124460032"/>
      </c:barChart>
      <c:catAx>
        <c:axId val="124458496"/>
        <c:scaling>
          <c:orientation val="minMax"/>
        </c:scaling>
        <c:axPos val="l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cs-CZ"/>
          </a:p>
        </c:txPr>
        <c:crossAx val="124460032"/>
        <c:crosses val="autoZero"/>
        <c:auto val="1"/>
        <c:lblAlgn val="ctr"/>
        <c:lblOffset val="0"/>
      </c:catAx>
      <c:valAx>
        <c:axId val="124460032"/>
        <c:scaling>
          <c:orientation val="minMax"/>
          <c:max val="0.5"/>
          <c:min val="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24458496"/>
        <c:crosses val="autoZero"/>
        <c:crossBetween val="between"/>
        <c:majorUnit val="0.1"/>
      </c:valAx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27282289490662576"/>
          <c:y val="1.5077751777580271E-2"/>
          <c:w val="0.66409504846684386"/>
          <c:h val="0.79642908600433282"/>
        </c:manualLayout>
      </c:layout>
      <c:barChart>
        <c:barDir val="bar"/>
        <c:grouping val="clustered"/>
        <c:ser>
          <c:idx val="0"/>
          <c:order val="0"/>
          <c:tx>
            <c:strRef>
              <c:f>stroje!$C$43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1BC"/>
            </a:solidFill>
            <a:ln w="9525">
              <a:noFill/>
            </a:ln>
          </c:spPr>
          <c:dLbls>
            <c:showVal val="1"/>
          </c:dLbls>
          <c:cat>
            <c:strRef>
              <c:f>stroje!$B$44:$B$48</c:f>
              <c:strCache>
                <c:ptCount val="5"/>
                <c:pt idx="0">
                  <c:v>ostatní 
zdroje</c:v>
                </c:pt>
                <c:pt idx="1">
                  <c:v>vodní 
energie</c:v>
                </c:pt>
                <c:pt idx="2">
                  <c:v>solární 
energie</c:v>
                </c:pt>
                <c:pt idx="3">
                  <c:v>energie 
z biomasy</c:v>
                </c:pt>
                <c:pt idx="4">
                  <c:v>větrná 
energie</c:v>
                </c:pt>
              </c:strCache>
            </c:strRef>
          </c:cat>
          <c:val>
            <c:numRef>
              <c:f>stroje!$C$44:$C$48</c:f>
              <c:numCache>
                <c:formatCode>#,##0</c:formatCode>
                <c:ptCount val="5"/>
                <c:pt idx="0">
                  <c:v>18</c:v>
                </c:pt>
                <c:pt idx="1">
                  <c:v>89</c:v>
                </c:pt>
                <c:pt idx="2">
                  <c:v>138</c:v>
                </c:pt>
                <c:pt idx="3">
                  <c:v>147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stroje!$D$43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D1B21"/>
            </a:solidFill>
            <a:ln w="9525">
              <a:noFill/>
            </a:ln>
          </c:spPr>
          <c:dLbls>
            <c:dLbl>
              <c:idx val="2"/>
              <c:layout>
                <c:manualLayout>
                  <c:x val="-6.1728395061728392E-2"/>
                  <c:y val="-3.2552083333333335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Val val="1"/>
            </c:dLbl>
            <c:showVal val="1"/>
          </c:dLbls>
          <c:cat>
            <c:strRef>
              <c:f>stroje!$B$44:$B$48</c:f>
              <c:strCache>
                <c:ptCount val="5"/>
                <c:pt idx="0">
                  <c:v>ostatní 
zdroje</c:v>
                </c:pt>
                <c:pt idx="1">
                  <c:v>vodní 
energie</c:v>
                </c:pt>
                <c:pt idx="2">
                  <c:v>solární 
energie</c:v>
                </c:pt>
                <c:pt idx="3">
                  <c:v>energie 
z biomasy</c:v>
                </c:pt>
                <c:pt idx="4">
                  <c:v>větrná 
energie</c:v>
                </c:pt>
              </c:strCache>
            </c:strRef>
          </c:cat>
          <c:val>
            <c:numRef>
              <c:f>stroje!$D$44:$D$48</c:f>
              <c:numCache>
                <c:formatCode>General</c:formatCode>
                <c:ptCount val="5"/>
                <c:pt idx="0">
                  <c:v>21</c:v>
                </c:pt>
                <c:pt idx="1">
                  <c:v>3</c:v>
                </c:pt>
                <c:pt idx="2">
                  <c:v>398</c:v>
                </c:pt>
                <c:pt idx="3">
                  <c:v>306</c:v>
                </c:pt>
                <c:pt idx="4">
                  <c:v>6</c:v>
                </c:pt>
              </c:numCache>
            </c:numRef>
          </c:val>
        </c:ser>
        <c:gapWidth val="51"/>
        <c:axId val="124699392"/>
        <c:axId val="124700928"/>
      </c:barChart>
      <c:catAx>
        <c:axId val="124699392"/>
        <c:scaling>
          <c:orientation val="minMax"/>
        </c:scaling>
        <c:axPos val="l"/>
        <c:tickLblPos val="nextTo"/>
        <c:spPr>
          <a:ln w="9525">
            <a:solidFill>
              <a:prstClr val="black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24700928"/>
        <c:crosses val="autoZero"/>
        <c:auto val="1"/>
        <c:lblAlgn val="ctr"/>
        <c:lblOffset val="0"/>
      </c:catAx>
      <c:valAx>
        <c:axId val="124700928"/>
        <c:scaling>
          <c:orientation val="minMax"/>
          <c:max val="400"/>
          <c:min val="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sz="1600" b="0" i="0" baseline="0" dirty="0" smtClean="0"/>
                  <a:t>zemědělské</a:t>
                </a:r>
                <a:r>
                  <a:rPr lang="cs-CZ" sz="1800" b="0" i="0" baseline="0" dirty="0" smtClean="0"/>
                  <a:t> </a:t>
                </a:r>
                <a:r>
                  <a:rPr lang="cs-CZ" sz="1600" b="0" i="0" baseline="0" dirty="0" smtClean="0"/>
                  <a:t>subjekty</a:t>
                </a:r>
                <a:endParaRPr lang="cs-CZ" sz="1800" b="0" i="0" baseline="0" dirty="0"/>
              </a:p>
            </c:rich>
          </c:tx>
          <c:layout>
            <c:manualLayout>
              <c:xMode val="edge"/>
              <c:yMode val="edge"/>
              <c:x val="0.38888756284024117"/>
              <c:y val="0.90501771504555051"/>
            </c:manualLayout>
          </c:layout>
        </c:title>
        <c:numFmt formatCode="#,##0" sourceLinked="1"/>
        <c:tickLblPos val="nextTo"/>
        <c:spPr>
          <a:ln w="9525"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24699392"/>
        <c:crosses val="autoZero"/>
        <c:crossBetween val="between"/>
        <c:maj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1874500923509266"/>
          <c:y val="0.62397949706978006"/>
          <c:w val="0.17892839492930124"/>
          <c:h val="0.14015237623170068"/>
        </c:manualLayout>
      </c:layout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9186550360198837"/>
          <c:y val="0.22913487755778103"/>
          <c:w val="0.74670031262019487"/>
          <c:h val="0.68876767831205554"/>
        </c:manualLayout>
      </c:layout>
      <c:ofPieChart>
        <c:ofPieType val="bar"/>
        <c:varyColors val="1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92D05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3366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FF66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0071BC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FF99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6699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rgbClr val="FFFFCC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rgbClr val="00206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rgbClr val="CC9900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rgbClr val="BD1B21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6.5403111981372983E-2"/>
                  <c:y val="-0.11456310679611686"/>
                </c:manualLayout>
              </c:layout>
              <c:showCatName val="1"/>
              <c:showPercent val="1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cs-CZ"/>
                </a:p>
              </c:txPr>
            </c:dLbl>
            <c:dLbl>
              <c:idx val="2"/>
              <c:layout>
                <c:manualLayout>
                  <c:x val="1.3382046247103463E-2"/>
                  <c:y val="4.6310424789134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Cestovní</a:t>
                    </a:r>
                    <a:r>
                      <a:rPr lang="en-US" dirty="0"/>
                      <a:t> 
</a:t>
                    </a:r>
                    <a:r>
                      <a:rPr lang="en-US" dirty="0" err="1" smtClean="0"/>
                      <a:t>ruch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
10,0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1.8470334601204862E-2"/>
                  <c:y val="2.076650612848150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0214102593419772E-2"/>
                  <c:y val="9.5581377570522728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2.9502924206110476E-4"/>
                  <c:y val="-1.618148459597900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Rukodělná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výroba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1,2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2.9502924206110476E-4"/>
                  <c:y val="1.294498381877022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Zpracování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dřeva</a:t>
                    </a:r>
                    <a:r>
                      <a:rPr lang="cs-CZ" dirty="0"/>
                      <a:t> </a:t>
                    </a:r>
                    <a:r>
                      <a:rPr lang="en-US" dirty="0"/>
                      <a:t>4,6%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4.4254386309154956E-4"/>
                  <c:y val="-2.2653721682848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Výroba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energie</a:t>
                    </a:r>
                    <a:r>
                      <a:rPr lang="en-US" dirty="0"/>
                      <a:t> </a:t>
                    </a:r>
                    <a:r>
                      <a:rPr lang="cs-CZ" dirty="0" smtClean="0"/>
                      <a:t>   </a:t>
                    </a:r>
                    <a:r>
                      <a:rPr lang="en-US" dirty="0" smtClean="0"/>
                      <a:t>z </a:t>
                    </a:r>
                    <a:r>
                      <a:rPr lang="en-US" dirty="0" err="1"/>
                      <a:t>obn</a:t>
                    </a:r>
                    <a:r>
                      <a:rPr lang="en-US" dirty="0"/>
                      <a:t>. </a:t>
                    </a:r>
                    <a:r>
                      <a:rPr lang="en-US" dirty="0" err="1"/>
                      <a:t>zdr</a:t>
                    </a:r>
                    <a:r>
                      <a:rPr lang="en-US" dirty="0"/>
                      <a:t>.</a:t>
                    </a:r>
                    <a:r>
                      <a:rPr lang="cs-CZ" dirty="0"/>
                      <a:t> 7</a:t>
                    </a:r>
                    <a:r>
                      <a:rPr lang="en-US" dirty="0"/>
                      <a:t>,0%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2.9502924206110476E-4"/>
                  <c:y val="-9.7087378640776708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Akvakultura</a:t>
                    </a:r>
                    <a:r>
                      <a:rPr lang="cs-CZ" dirty="0" smtClean="0"/>
                      <a:t> 1</a:t>
                    </a:r>
                    <a:r>
                      <a:rPr lang="en-US" dirty="0" smtClean="0"/>
                      <a:t>,1%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-4.4254386309154956E-4"/>
                  <c:y val="1.9417475728155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Ostatní</a:t>
                    </a:r>
                    <a:r>
                      <a:rPr lang="cs-CZ" dirty="0"/>
                      <a:t> 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2,3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cs-CZ"/>
                </a:p>
              </c:txPr>
            </c:dLbl>
            <c:numFmt formatCode="0.0%" sourceLinked="0"/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CatName val="1"/>
            <c:showPercent val="1"/>
          </c:dLbls>
          <c:cat>
            <c:strRef>
              <c:f>OGA!$A$26:$A$35</c:f>
              <c:strCache>
                <c:ptCount val="10"/>
                <c:pt idx="0">
                  <c:v>Smluvní práce zemědělské </c:v>
                </c:pt>
                <c:pt idx="1">
                  <c:v>Smluvní práce jiné </c:v>
                </c:pt>
                <c:pt idx="2">
                  <c:v>Cestovní 
ruch</c:v>
                </c:pt>
                <c:pt idx="3">
                  <c:v>Lesnictví</c:v>
                </c:pt>
                <c:pt idx="4">
                  <c:v>Zpracování zem. produktů</c:v>
                </c:pt>
                <c:pt idx="5">
                  <c:v>Rukodělná výroba</c:v>
                </c:pt>
                <c:pt idx="6">
                  <c:v>Zpracování dřeva</c:v>
                </c:pt>
                <c:pt idx="7">
                  <c:v>Výroba energie z obn. zdr.</c:v>
                </c:pt>
                <c:pt idx="8">
                  <c:v>Akvakultura</c:v>
                </c:pt>
                <c:pt idx="9">
                  <c:v>Ostatní</c:v>
                </c:pt>
              </c:strCache>
            </c:strRef>
          </c:cat>
          <c:val>
            <c:numRef>
              <c:f>OGA!$B$26:$B$35</c:f>
              <c:numCache>
                <c:formatCode>#,##0</c:formatCode>
                <c:ptCount val="10"/>
                <c:pt idx="0">
                  <c:v>1681</c:v>
                </c:pt>
                <c:pt idx="1">
                  <c:v>1092</c:v>
                </c:pt>
                <c:pt idx="2">
                  <c:v>645</c:v>
                </c:pt>
                <c:pt idx="3">
                  <c:v>806</c:v>
                </c:pt>
                <c:pt idx="4">
                  <c:v>1188</c:v>
                </c:pt>
                <c:pt idx="5">
                  <c:v>80</c:v>
                </c:pt>
                <c:pt idx="6">
                  <c:v>295</c:v>
                </c:pt>
                <c:pt idx="7">
                  <c:v>451</c:v>
                </c:pt>
                <c:pt idx="8">
                  <c:v>74</c:v>
                </c:pt>
                <c:pt idx="9">
                  <c:v>147</c:v>
                </c:pt>
              </c:numCache>
            </c:numRef>
          </c:val>
        </c:ser>
        <c:gapWidth val="30"/>
        <c:splitType val="cust"/>
        <c:custSplit>
          <c:secondPiePt val="5"/>
          <c:secondPiePt val="6"/>
          <c:secondPiePt val="7"/>
          <c:secondPiePt val="8"/>
          <c:secondPiePt val="9"/>
        </c:custSplit>
        <c:secondPieSize val="75"/>
        <c:serLines/>
      </c:ofPieChart>
    </c:plotArea>
    <c:plotVisOnly val="1"/>
  </c:chart>
  <c:spPr>
    <a:noFill/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21384932492856676"/>
          <c:y val="4.7145089637646902E-2"/>
          <c:w val="0.61432536480031408"/>
          <c:h val="0.51795158725053969"/>
        </c:manualLayout>
      </c:layout>
      <c:barChart>
        <c:barDir val="col"/>
        <c:grouping val="clustered"/>
        <c:ser>
          <c:idx val="0"/>
          <c:order val="1"/>
          <c:tx>
            <c:strRef>
              <c:f>'s15'!$I$5</c:f>
              <c:strCache>
                <c:ptCount val="1"/>
                <c:pt idx="0">
                  <c:v>hodnota služeb (mil. Kč)</c:v>
                </c:pt>
              </c:strCache>
            </c:strRef>
          </c:tx>
          <c:spPr>
            <a:solidFill>
              <a:srgbClr val="0071BC"/>
            </a:solidFill>
            <a:ln w="12700">
              <a:noFill/>
            </a:ln>
          </c:spPr>
          <c:cat>
            <c:strRef>
              <c:f>'s15'!$H$6:$H$12</c:f>
              <c:strCache>
                <c:ptCount val="7"/>
                <c:pt idx="0">
                  <c:v>agroturistika</c:v>
                </c:pt>
                <c:pt idx="1">
                  <c:v>sport. aktivity 
na venkově</c:v>
                </c:pt>
                <c:pt idx="2">
                  <c:v>zem. služby 
pro odběratele</c:v>
                </c:pt>
                <c:pt idx="3">
                  <c:v>péče o krajinu</c:v>
                </c:pt>
                <c:pt idx="4">
                  <c:v>chov ryb</c:v>
                </c:pt>
                <c:pt idx="5">
                  <c:v>výroba energie 
z obn. zdrojů</c:v>
                </c:pt>
                <c:pt idx="6">
                  <c:v>ostatní činnosti</c:v>
                </c:pt>
              </c:strCache>
            </c:strRef>
          </c:cat>
          <c:val>
            <c:numRef>
              <c:f>'s15'!$I$6:$I$12</c:f>
              <c:numCache>
                <c:formatCode>#,##0</c:formatCode>
                <c:ptCount val="7"/>
                <c:pt idx="0">
                  <c:v>23.650371441620031</c:v>
                </c:pt>
                <c:pt idx="1">
                  <c:v>243.1441958069496</c:v>
                </c:pt>
                <c:pt idx="2">
                  <c:v>1088.3739256336498</c:v>
                </c:pt>
                <c:pt idx="3">
                  <c:v>95.776945428050013</c:v>
                </c:pt>
                <c:pt idx="4">
                  <c:v>4.9996203705699997</c:v>
                </c:pt>
                <c:pt idx="5">
                  <c:v>1436.0622210740999</c:v>
                </c:pt>
                <c:pt idx="6">
                  <c:v>388.11164895307923</c:v>
                </c:pt>
              </c:numCache>
            </c:numRef>
          </c:val>
        </c:ser>
        <c:gapWidth val="30"/>
        <c:axId val="116760576"/>
        <c:axId val="116762112"/>
      </c:barChart>
      <c:barChart>
        <c:barDir val="col"/>
        <c:grouping val="clustered"/>
        <c:ser>
          <c:idx val="1"/>
          <c:order val="0"/>
          <c:tx>
            <c:strRef>
              <c:f>'s15'!$J$5</c:f>
              <c:strCache>
                <c:ptCount val="1"/>
                <c:pt idx="0">
                  <c:v>zemědělské subjekty</c:v>
                </c:pt>
              </c:strCache>
            </c:strRef>
          </c:tx>
          <c:spPr>
            <a:solidFill>
              <a:srgbClr val="BD1B21"/>
            </a:solidFill>
            <a:ln w="12700">
              <a:noFill/>
            </a:ln>
          </c:spPr>
          <c:cat>
            <c:strRef>
              <c:f>'s15'!$H$6:$H$12</c:f>
              <c:strCache>
                <c:ptCount val="7"/>
                <c:pt idx="0">
                  <c:v>agroturistika</c:v>
                </c:pt>
                <c:pt idx="1">
                  <c:v>sport. aktivity 
na venkově</c:v>
                </c:pt>
                <c:pt idx="2">
                  <c:v>zem. služby 
pro odběratele</c:v>
                </c:pt>
                <c:pt idx="3">
                  <c:v>péče o krajinu</c:v>
                </c:pt>
                <c:pt idx="4">
                  <c:v>chov ryb</c:v>
                </c:pt>
                <c:pt idx="5">
                  <c:v>výroba energie 
z obn. zdrojů</c:v>
                </c:pt>
                <c:pt idx="6">
                  <c:v>ostatní činnosti</c:v>
                </c:pt>
              </c:strCache>
            </c:strRef>
          </c:cat>
          <c:val>
            <c:numRef>
              <c:f>'s15'!$J$6:$J$12</c:f>
              <c:numCache>
                <c:formatCode>General</c:formatCode>
                <c:ptCount val="7"/>
                <c:pt idx="0">
                  <c:v>203</c:v>
                </c:pt>
                <c:pt idx="1">
                  <c:v>57</c:v>
                </c:pt>
                <c:pt idx="2">
                  <c:v>808</c:v>
                </c:pt>
                <c:pt idx="3">
                  <c:v>329</c:v>
                </c:pt>
                <c:pt idx="4">
                  <c:v>21</c:v>
                </c:pt>
                <c:pt idx="5">
                  <c:v>169</c:v>
                </c:pt>
                <c:pt idx="6">
                  <c:v>374</c:v>
                </c:pt>
              </c:numCache>
            </c:numRef>
          </c:val>
        </c:ser>
        <c:gapWidth val="252"/>
        <c:axId val="116770304"/>
        <c:axId val="116764032"/>
      </c:barChart>
      <c:catAx>
        <c:axId val="116760576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16762112"/>
        <c:crosses val="autoZero"/>
        <c:auto val="1"/>
        <c:lblAlgn val="ctr"/>
        <c:lblOffset val="100"/>
      </c:catAx>
      <c:valAx>
        <c:axId val="116762112"/>
        <c:scaling>
          <c:orientation val="minMax"/>
          <c:max val="1500"/>
          <c:min val="0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cs-CZ" b="0"/>
                  <a:t>zem. subjekty</a:t>
                </a:r>
              </a:p>
            </c:rich>
          </c:tx>
          <c:layout>
            <c:manualLayout>
              <c:xMode val="edge"/>
              <c:yMode val="edge"/>
              <c:x val="0.93402131000938005"/>
              <c:y val="0.1813192174553708"/>
            </c:manualLayout>
          </c:layout>
        </c:title>
        <c:numFmt formatCode="#,##0" sourceLinked="0"/>
        <c:tickLblPos val="nextTo"/>
        <c:spPr>
          <a:ln>
            <a:solidFill>
              <a:prstClr val="black"/>
            </a:solidFill>
          </a:ln>
        </c:spPr>
        <c:crossAx val="116760576"/>
        <c:crosses val="autoZero"/>
        <c:crossBetween val="between"/>
        <c:majorUnit val="300"/>
      </c:valAx>
      <c:valAx>
        <c:axId val="11676403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cs-CZ" b="0"/>
                  <a:t>tržby v mil. Kč</a:t>
                </a:r>
              </a:p>
            </c:rich>
          </c:tx>
          <c:layout>
            <c:manualLayout>
              <c:xMode val="edge"/>
              <c:yMode val="edge"/>
              <c:x val="4.9766615045695843E-2"/>
              <c:y val="0.18314170362090074"/>
            </c:manualLayout>
          </c:layout>
        </c:title>
        <c:numFmt formatCode="#,##0" sourceLinked="0"/>
        <c:tickLblPos val="nextTo"/>
        <c:crossAx val="116770304"/>
        <c:crosses val="max"/>
        <c:crossBetween val="between"/>
      </c:valAx>
      <c:catAx>
        <c:axId val="116770304"/>
        <c:scaling>
          <c:orientation val="minMax"/>
        </c:scaling>
        <c:delete val="1"/>
        <c:axPos val="b"/>
        <c:tickLblPos val="none"/>
        <c:crossAx val="116764032"/>
        <c:crosses val="autoZero"/>
        <c:auto val="1"/>
        <c:lblAlgn val="ctr"/>
        <c:lblOffset val="10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24971753877025807"/>
          <c:y val="0.8662206392272207"/>
          <c:w val="0.54949742258671963"/>
          <c:h val="0.10918644174671326"/>
        </c:manualLayout>
      </c:layout>
      <c:spPr>
        <a:ln>
          <a:solidFill>
            <a:prstClr val="black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33326936737669194"/>
          <c:y val="2.2131044396427612E-2"/>
          <c:w val="0.60728864327574761"/>
          <c:h val="0.807625683314104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1BC"/>
            </a:solidFill>
            <a:ln>
              <a:noFill/>
            </a:ln>
          </c:spPr>
          <c:cat>
            <c:strRef>
              <c:f>služby!$F$25:$F$33</c:f>
              <c:strCache>
                <c:ptCount val="9"/>
                <c:pt idx="0">
                  <c:v>vejce (mil. ks)</c:v>
                </c:pt>
                <c:pt idx="1">
                  <c:v>mléko (mil. l.)</c:v>
                </c:pt>
                <c:pt idx="2">
                  <c:v>drůbež</c:v>
                </c:pt>
                <c:pt idx="3">
                  <c:v>ovce a kozy</c:v>
                </c:pt>
                <c:pt idx="4">
                  <c:v>prasata</c:v>
                </c:pt>
                <c:pt idx="5">
                  <c:v>skot</c:v>
                </c:pt>
                <c:pt idx="6">
                  <c:v>zelenina</c:v>
                </c:pt>
                <c:pt idx="7">
                  <c:v>brambory</c:v>
                </c:pt>
                <c:pt idx="8">
                  <c:v>obilí</c:v>
                </c:pt>
              </c:strCache>
            </c:strRef>
          </c:cat>
          <c:val>
            <c:numRef>
              <c:f>služby!$G$25:$G$33</c:f>
              <c:numCache>
                <c:formatCode>General</c:formatCode>
                <c:ptCount val="9"/>
                <c:pt idx="0">
                  <c:v>7.238814423832399</c:v>
                </c:pt>
                <c:pt idx="1">
                  <c:v>1.7345389276821399</c:v>
                </c:pt>
                <c:pt idx="2">
                  <c:v>0.12734512569650988</c:v>
                </c:pt>
                <c:pt idx="3">
                  <c:v>0.52152613995197483</c:v>
                </c:pt>
                <c:pt idx="4">
                  <c:v>1.33995800341394</c:v>
                </c:pt>
                <c:pt idx="5">
                  <c:v>0.98195159670064958</c:v>
                </c:pt>
                <c:pt idx="6">
                  <c:v>0.11903936567329</c:v>
                </c:pt>
                <c:pt idx="7">
                  <c:v>3.8446744962948767</c:v>
                </c:pt>
                <c:pt idx="8">
                  <c:v>5.4407984025089506</c:v>
                </c:pt>
              </c:numCache>
            </c:numRef>
          </c:val>
        </c:ser>
        <c:gapWidth val="30"/>
        <c:axId val="125190912"/>
        <c:axId val="125192448"/>
      </c:barChart>
      <c:catAx>
        <c:axId val="125190912"/>
        <c:scaling>
          <c:orientation val="minMax"/>
        </c:scaling>
        <c:axPos val="l"/>
        <c:tickLblPos val="nextTo"/>
        <c:spPr>
          <a:ln>
            <a:solidFill>
              <a:prstClr val="black"/>
            </a:solidFill>
          </a:ln>
        </c:spPr>
        <c:crossAx val="125192448"/>
        <c:crosses val="autoZero"/>
        <c:auto val="1"/>
        <c:lblAlgn val="ctr"/>
        <c:lblOffset val="0"/>
      </c:catAx>
      <c:valAx>
        <c:axId val="125192448"/>
        <c:scaling>
          <c:orientation val="minMax"/>
          <c:max val="8"/>
          <c:min val="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b="0" dirty="0"/>
                  <a:t>tis. </a:t>
                </a:r>
                <a:r>
                  <a:rPr lang="cs-CZ" b="0" dirty="0" smtClean="0"/>
                  <a:t>tun</a:t>
                </a:r>
                <a:endParaRPr lang="cs-CZ" b="0" dirty="0"/>
              </a:p>
            </c:rich>
          </c:tx>
          <c:layout>
            <c:manualLayout>
              <c:xMode val="edge"/>
              <c:yMode val="edge"/>
              <c:x val="0.56011895142963908"/>
              <c:y val="0.92659396971764285"/>
            </c:manualLayout>
          </c:layout>
        </c:title>
        <c:numFmt formatCode="#,##0" sourceLinked="0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25190912"/>
        <c:crosses val="autoZero"/>
        <c:crossBetween val="between"/>
        <c:majorUnit val="2"/>
      </c:valAx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hart>
    <c:autoTitleDeleted val="1"/>
    <c:plotArea>
      <c:layout>
        <c:manualLayout>
          <c:layoutTarget val="inner"/>
          <c:xMode val="edge"/>
          <c:yMode val="edge"/>
          <c:x val="0.19875815618164441"/>
          <c:y val="0.23969595483542877"/>
          <c:w val="0.58412950149630449"/>
          <c:h val="0.55944112934820101"/>
        </c:manualLayout>
      </c:layout>
      <c:barChart>
        <c:barDir val="bar"/>
        <c:grouping val="percentStacked"/>
        <c:ser>
          <c:idx val="0"/>
          <c:order val="0"/>
          <c:tx>
            <c:strRef>
              <c:f>velikost!$B$2</c:f>
              <c:strCache>
                <c:ptCount val="1"/>
                <c:pt idx="0">
                  <c:v>&lt;10</c:v>
                </c:pt>
              </c:strCache>
            </c:strRef>
          </c:tx>
          <c:spPr>
            <a:solidFill>
              <a:srgbClr val="0071BC"/>
            </a:solidFill>
            <a:ln w="3175">
              <a:noFill/>
            </a:ln>
          </c:spPr>
          <c:cat>
            <c:strRef>
              <c:f>velikost!$C$1:$D$1</c:f>
              <c:strCache>
                <c:ptCount val="2"/>
                <c:pt idx="0">
                  <c:v>obhospodařovaná 
zem. půda </c:v>
                </c:pt>
                <c:pt idx="1">
                  <c:v>zemědělské
subjekty</c:v>
                </c:pt>
              </c:strCache>
            </c:strRef>
          </c:cat>
          <c:val>
            <c:numRef>
              <c:f>velikost!$C$2:$D$2</c:f>
              <c:numCache>
                <c:formatCode>#,##0.00</c:formatCode>
                <c:ptCount val="2"/>
                <c:pt idx="0" formatCode="#,##0">
                  <c:v>43158.164027149993</c:v>
                </c:pt>
                <c:pt idx="1">
                  <c:v>9813.027526969985</c:v>
                </c:pt>
              </c:numCache>
            </c:numRef>
          </c:val>
        </c:ser>
        <c:ser>
          <c:idx val="1"/>
          <c:order val="1"/>
          <c:tx>
            <c:strRef>
              <c:f>velikost!$B$3</c:f>
              <c:strCache>
                <c:ptCount val="1"/>
                <c:pt idx="0">
                  <c:v>10–&lt;50</c:v>
                </c:pt>
              </c:strCache>
            </c:strRef>
          </c:tx>
          <c:spPr>
            <a:solidFill>
              <a:srgbClr val="BD1B21"/>
            </a:solidFill>
            <a:ln w="3175">
              <a:noFill/>
            </a:ln>
          </c:spPr>
          <c:cat>
            <c:strRef>
              <c:f>velikost!$C$1:$D$1</c:f>
              <c:strCache>
                <c:ptCount val="2"/>
                <c:pt idx="0">
                  <c:v>obhospodařovaná 
zem. půda </c:v>
                </c:pt>
                <c:pt idx="1">
                  <c:v>zemědělské
subjekty</c:v>
                </c:pt>
              </c:strCache>
            </c:strRef>
          </c:cat>
          <c:val>
            <c:numRef>
              <c:f>velikost!$C$3:$D$3</c:f>
              <c:numCache>
                <c:formatCode>General</c:formatCode>
                <c:ptCount val="2"/>
                <c:pt idx="0">
                  <c:v>211386.64725990116</c:v>
                </c:pt>
                <c:pt idx="1">
                  <c:v>9338.6307447600029</c:v>
                </c:pt>
              </c:numCache>
            </c:numRef>
          </c:val>
        </c:ser>
        <c:ser>
          <c:idx val="2"/>
          <c:order val="2"/>
          <c:tx>
            <c:strRef>
              <c:f>velikost!$B$4</c:f>
              <c:strCache>
                <c:ptCount val="1"/>
                <c:pt idx="0">
                  <c:v>50–&lt;500</c:v>
                </c:pt>
              </c:strCache>
            </c:strRef>
          </c:tx>
          <c:spPr>
            <a:solidFill>
              <a:srgbClr val="92D050"/>
            </a:solidFill>
            <a:ln w="3175">
              <a:noFill/>
            </a:ln>
          </c:spPr>
          <c:cat>
            <c:strRef>
              <c:f>velikost!$C$1:$D$1</c:f>
              <c:strCache>
                <c:ptCount val="2"/>
                <c:pt idx="0">
                  <c:v>obhospodařovaná 
zem. půda </c:v>
                </c:pt>
                <c:pt idx="1">
                  <c:v>zemědělské
subjekty</c:v>
                </c:pt>
              </c:strCache>
            </c:strRef>
          </c:cat>
          <c:val>
            <c:numRef>
              <c:f>velikost!$C$4:$D$4</c:f>
              <c:numCache>
                <c:formatCode>General</c:formatCode>
                <c:ptCount val="2"/>
                <c:pt idx="0">
                  <c:v>791116.80300669244</c:v>
                </c:pt>
                <c:pt idx="1">
                  <c:v>5295.3417294600258</c:v>
                </c:pt>
              </c:numCache>
            </c:numRef>
          </c:val>
        </c:ser>
        <c:ser>
          <c:idx val="3"/>
          <c:order val="3"/>
          <c:tx>
            <c:strRef>
              <c:f>velikost!$B$5</c:f>
              <c:strCache>
                <c:ptCount val="1"/>
                <c:pt idx="0">
                  <c:v>500–&lt;2 000</c:v>
                </c:pt>
              </c:strCache>
            </c:strRef>
          </c:tx>
          <c:spPr>
            <a:solidFill>
              <a:srgbClr val="FFC000"/>
            </a:solidFill>
            <a:ln w="3175">
              <a:noFill/>
            </a:ln>
          </c:spPr>
          <c:cat>
            <c:strRef>
              <c:f>velikost!$C$1:$D$1</c:f>
              <c:strCache>
                <c:ptCount val="2"/>
                <c:pt idx="0">
                  <c:v>obhospodařovaná 
zem. půda </c:v>
                </c:pt>
                <c:pt idx="1">
                  <c:v>zemědělské
subjekty</c:v>
                </c:pt>
              </c:strCache>
            </c:strRef>
          </c:cat>
          <c:val>
            <c:numRef>
              <c:f>velikost!$C$5:$D$5</c:f>
              <c:numCache>
                <c:formatCode>#,##0.00</c:formatCode>
                <c:ptCount val="2"/>
                <c:pt idx="0" formatCode="#,##0">
                  <c:v>1512041.95</c:v>
                </c:pt>
                <c:pt idx="1">
                  <c:v>1487</c:v>
                </c:pt>
              </c:numCache>
            </c:numRef>
          </c:val>
        </c:ser>
        <c:ser>
          <c:idx val="4"/>
          <c:order val="4"/>
          <c:tx>
            <c:strRef>
              <c:f>velikost!$B$6</c:f>
              <c:strCache>
                <c:ptCount val="1"/>
                <c:pt idx="0">
                  <c:v>≥2 000</c:v>
                </c:pt>
              </c:strCache>
            </c:strRef>
          </c:tx>
          <c:spPr>
            <a:solidFill>
              <a:srgbClr val="336600"/>
            </a:solidFill>
            <a:ln w="3175">
              <a:noFill/>
            </a:ln>
          </c:spPr>
          <c:cat>
            <c:strRef>
              <c:f>velikost!$C$1:$D$1</c:f>
              <c:strCache>
                <c:ptCount val="2"/>
                <c:pt idx="0">
                  <c:v>obhospodařovaná 
zem. půda </c:v>
                </c:pt>
                <c:pt idx="1">
                  <c:v>zemědělské
subjekty</c:v>
                </c:pt>
              </c:strCache>
            </c:strRef>
          </c:cat>
          <c:val>
            <c:numRef>
              <c:f>velikost!$C$6:$D$6</c:f>
              <c:numCache>
                <c:formatCode>#,##0.00</c:formatCode>
                <c:ptCount val="2"/>
                <c:pt idx="0" formatCode="#,##0">
                  <c:v>934114.12</c:v>
                </c:pt>
                <c:pt idx="1">
                  <c:v>312</c:v>
                </c:pt>
              </c:numCache>
            </c:numRef>
          </c:val>
        </c:ser>
        <c:gapWidth val="40"/>
        <c:overlap val="100"/>
        <c:axId val="115692672"/>
        <c:axId val="115694208"/>
      </c:barChart>
      <c:catAx>
        <c:axId val="115692672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15694208"/>
        <c:crosses val="autoZero"/>
        <c:lblAlgn val="ctr"/>
        <c:lblOffset val="0"/>
      </c:catAx>
      <c:valAx>
        <c:axId val="115694208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cs-CZ"/>
          </a:p>
        </c:txPr>
        <c:crossAx val="115692672"/>
        <c:crosses val="autoZero"/>
        <c:crossBetween val="between"/>
      </c:valAx>
      <c:spPr>
        <a:solidFill>
          <a:schemeClr val="bg1"/>
        </a:solidFill>
        <a:ln w="952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9951261366618864"/>
          <c:y val="0.33848614773797248"/>
          <c:w val="0.15576510017405598"/>
          <c:h val="0.53518980347212963"/>
        </c:manualLayout>
      </c:layout>
      <c:spPr>
        <a:ln w="635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2071832381246462"/>
          <c:y val="0.14834849890672347"/>
          <c:w val="0.31458339766352805"/>
          <c:h val="0.6184953552164146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71BC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BD1B2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3366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1178258967629059"/>
                  <c:y val="0.17101047140417241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Polní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výroba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30,8</a:t>
                    </a:r>
                    <a:r>
                      <a:rPr lang="cs-CZ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-1.5147058823529411E-2"/>
                  <c:y val="3.989070264177451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Produkce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
</a:t>
                    </a:r>
                    <a:r>
                      <a:rPr lang="en-US" dirty="0" err="1"/>
                      <a:t>mléka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4,8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7.2287067057794432E-2"/>
                  <c:y val="-0.1910949410949412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Chov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
</a:t>
                    </a:r>
                    <a:r>
                      <a:rPr lang="en-US" dirty="0" err="1"/>
                      <a:t>skotu</a:t>
                    </a:r>
                    <a:r>
                      <a:rPr lang="en-US" dirty="0"/>
                      <a:t> 
</a:t>
                    </a:r>
                    <a:r>
                      <a:rPr lang="en-US" dirty="0" smtClean="0"/>
                      <a:t>14,6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2.166126293036906E-2"/>
                  <c:y val="-6.00442369977934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Chov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ovcí</a:t>
                    </a:r>
                    <a:r>
                      <a:rPr lang="en-US" dirty="0"/>
                      <a:t>, 
</a:t>
                    </a:r>
                    <a:r>
                      <a:rPr lang="en-US" dirty="0" err="1"/>
                      <a:t>koz</a:t>
                    </a:r>
                    <a:r>
                      <a:rPr lang="en-US" dirty="0"/>
                      <a:t> a </a:t>
                    </a:r>
                    <a:r>
                      <a:rPr lang="en-US" dirty="0" err="1"/>
                      <a:t>koní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14,4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7.01379239359789E-3"/>
                  <c:y val="3.901016176049484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Zahradnictví</a:t>
                    </a:r>
                    <a:r>
                      <a:rPr lang="en-US" dirty="0"/>
                      <a:t>, 
</a:t>
                    </a:r>
                    <a:r>
                      <a:rPr lang="en-US" dirty="0" err="1"/>
                      <a:t>trvalé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kultury</a:t>
                    </a:r>
                    <a:r>
                      <a:rPr lang="en-US" dirty="0"/>
                      <a:t> 
</a:t>
                    </a:r>
                    <a:r>
                      <a:rPr lang="en-US" dirty="0" smtClean="0"/>
                      <a:t>12,7</a:t>
                    </a:r>
                    <a:r>
                      <a:rPr lang="cs-CZ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pl-PL"/>
                      <a:t>Chov prasat 
a drůbeže  
</a:t>
                    </a:r>
                    <a:r>
                      <a:rPr lang="pl-PL" smtClean="0"/>
                      <a:t>1,6 %</a:t>
                    </a:r>
                    <a:endParaRPr lang="pl-PL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10270701456435591"/>
                  <c:y val="0.21482313801396929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Smíšená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err="1">
                        <a:solidFill>
                          <a:schemeClr val="tx1"/>
                        </a:solidFill>
                      </a:rPr>
                      <a:t>výroba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21,0</a:t>
                    </a:r>
                    <a:r>
                      <a:rPr lang="cs-CZ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CatName val="1"/>
            <c:showPercent val="1"/>
          </c:dLbls>
          <c:cat>
            <c:strRef>
              <c:f>'s16'!$B$21:$B$27</c:f>
              <c:strCache>
                <c:ptCount val="7"/>
                <c:pt idx="0">
                  <c:v>Polní 
výroba </c:v>
                </c:pt>
                <c:pt idx="1">
                  <c:v>Produkce 
mléka</c:v>
                </c:pt>
                <c:pt idx="2">
                  <c:v>Chov 
skotu </c:v>
                </c:pt>
                <c:pt idx="3">
                  <c:v>Chov ovcí, 
koz a koní</c:v>
                </c:pt>
                <c:pt idx="4">
                  <c:v>Zahradnictví, 
trvalé kultury </c:v>
                </c:pt>
                <c:pt idx="5">
                  <c:v>Chov prasat 
a drůbeže  </c:v>
                </c:pt>
                <c:pt idx="6">
                  <c:v>Smíšená 
výroba </c:v>
                </c:pt>
              </c:strCache>
            </c:strRef>
          </c:cat>
          <c:val>
            <c:numRef>
              <c:f>'s16'!$C$21:$C$27</c:f>
              <c:numCache>
                <c:formatCode>#,##0</c:formatCode>
                <c:ptCount val="7"/>
                <c:pt idx="0">
                  <c:v>8072</c:v>
                </c:pt>
                <c:pt idx="1">
                  <c:v>1264</c:v>
                </c:pt>
                <c:pt idx="2" formatCode="General">
                  <c:v>3817</c:v>
                </c:pt>
                <c:pt idx="3" formatCode="General">
                  <c:v>3777</c:v>
                </c:pt>
                <c:pt idx="4">
                  <c:v>3335</c:v>
                </c:pt>
                <c:pt idx="5">
                  <c:v>411</c:v>
                </c:pt>
                <c:pt idx="6">
                  <c:v>5507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bar"/>
        <c:grouping val="percentStacked"/>
        <c:ser>
          <c:idx val="0"/>
          <c:order val="0"/>
          <c:tx>
            <c:strRef>
              <c:f>velikost!$C$39</c:f>
              <c:strCache>
                <c:ptCount val="1"/>
                <c:pt idx="0">
                  <c:v>subjekty
fyzických
osob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cat>
            <c:strRef>
              <c:f>velikost!$B$40:$B$46</c:f>
              <c:strCache>
                <c:ptCount val="7"/>
                <c:pt idx="0">
                  <c:v>&lt;10</c:v>
                </c:pt>
                <c:pt idx="1">
                  <c:v>10–&lt;50 </c:v>
                </c:pt>
                <c:pt idx="2">
                  <c:v>50–&lt;100</c:v>
                </c:pt>
                <c:pt idx="3">
                  <c:v>100–&lt;500</c:v>
                </c:pt>
                <c:pt idx="4">
                  <c:v>500–&lt;1 000</c:v>
                </c:pt>
                <c:pt idx="5">
                  <c:v>1 000–&lt;2 000</c:v>
                </c:pt>
                <c:pt idx="6">
                  <c:v>≥2 000</c:v>
                </c:pt>
              </c:strCache>
            </c:strRef>
          </c:cat>
          <c:val>
            <c:numRef>
              <c:f>velikost!$C$40:$C$46</c:f>
              <c:numCache>
                <c:formatCode>#,##0</c:formatCode>
                <c:ptCount val="7"/>
                <c:pt idx="0">
                  <c:v>9533.393973919985</c:v>
                </c:pt>
                <c:pt idx="1">
                  <c:v>9053.2052635700002</c:v>
                </c:pt>
                <c:pt idx="2">
                  <c:v>2287.0530903600002</c:v>
                </c:pt>
                <c:pt idx="3">
                  <c:v>2197.4031251599999</c:v>
                </c:pt>
                <c:pt idx="4">
                  <c:v>218</c:v>
                </c:pt>
                <c:pt idx="5">
                  <c:v>49</c:v>
                </c:pt>
                <c:pt idx="6">
                  <c:v>7</c:v>
                </c:pt>
              </c:numCache>
            </c:numRef>
          </c:val>
        </c:ser>
        <c:ser>
          <c:idx val="1"/>
          <c:order val="1"/>
          <c:tx>
            <c:strRef>
              <c:f>velikost!$D$39</c:f>
              <c:strCache>
                <c:ptCount val="1"/>
                <c:pt idx="0">
                  <c:v>subjekty
právnických
osob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cat>
            <c:strRef>
              <c:f>velikost!$B$40:$B$46</c:f>
              <c:strCache>
                <c:ptCount val="7"/>
                <c:pt idx="0">
                  <c:v>&lt;10</c:v>
                </c:pt>
                <c:pt idx="1">
                  <c:v>10–&lt;50 </c:v>
                </c:pt>
                <c:pt idx="2">
                  <c:v>50–&lt;100</c:v>
                </c:pt>
                <c:pt idx="3">
                  <c:v>100–&lt;500</c:v>
                </c:pt>
                <c:pt idx="4">
                  <c:v>500–&lt;1 000</c:v>
                </c:pt>
                <c:pt idx="5">
                  <c:v>1 000–&lt;2 000</c:v>
                </c:pt>
                <c:pt idx="6">
                  <c:v>≥2 000</c:v>
                </c:pt>
              </c:strCache>
            </c:strRef>
          </c:cat>
          <c:val>
            <c:numRef>
              <c:f>velikost!$D$40:$D$46</c:f>
              <c:numCache>
                <c:formatCode>#,##0</c:formatCode>
                <c:ptCount val="7"/>
                <c:pt idx="0">
                  <c:v>279.63355304999823</c:v>
                </c:pt>
                <c:pt idx="1">
                  <c:v>285.42548119000008</c:v>
                </c:pt>
                <c:pt idx="2">
                  <c:v>173.92156908000001</c:v>
                </c:pt>
                <c:pt idx="3">
                  <c:v>636.96394485999997</c:v>
                </c:pt>
                <c:pt idx="4">
                  <c:v>614</c:v>
                </c:pt>
                <c:pt idx="5">
                  <c:v>606</c:v>
                </c:pt>
                <c:pt idx="6">
                  <c:v>305</c:v>
                </c:pt>
              </c:numCache>
            </c:numRef>
          </c:val>
        </c:ser>
        <c:gapWidth val="60"/>
        <c:overlap val="100"/>
        <c:axId val="116145152"/>
        <c:axId val="116147328"/>
      </c:barChart>
      <c:catAx>
        <c:axId val="1161451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b="0" dirty="0"/>
                  <a:t>velikostní skupiny (ha)</a:t>
                </a:r>
              </a:p>
            </c:rich>
          </c:tx>
          <c:layout>
            <c:manualLayout>
              <c:xMode val="edge"/>
              <c:yMode val="edge"/>
              <c:x val="8.8184646150429122E-3"/>
              <c:y val="7.2506898176189521E-2"/>
            </c:manualLayout>
          </c:layout>
        </c:title>
        <c:tickLblPos val="nextTo"/>
        <c:spPr>
          <a:ln w="9525">
            <a:solidFill>
              <a:prstClr val="black"/>
            </a:solidFill>
          </a:ln>
        </c:spPr>
        <c:crossAx val="116147328"/>
        <c:crosses val="autoZero"/>
        <c:auto val="1"/>
        <c:lblAlgn val="ctr"/>
        <c:lblOffset val="0"/>
      </c:catAx>
      <c:valAx>
        <c:axId val="116147328"/>
        <c:scaling>
          <c:orientation val="minMax"/>
          <c:max val="1"/>
          <c:min val="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tickLblPos val="nextTo"/>
        <c:spPr>
          <a:ln w="9525">
            <a:solidFill>
              <a:prstClr val="black"/>
            </a:solidFill>
          </a:ln>
        </c:spPr>
        <c:txPr>
          <a:bodyPr/>
          <a:lstStyle/>
          <a:p>
            <a:pPr>
              <a:defRPr sz="1400"/>
            </a:pPr>
            <a:endParaRPr lang="cs-CZ"/>
          </a:p>
        </c:txPr>
        <c:crossAx val="116145152"/>
        <c:crosses val="autoZero"/>
        <c:crossBetween val="between"/>
        <c:majorUnit val="0.2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8287121147760064"/>
          <c:y val="0.24748435291742704"/>
          <c:w val="0.19637946001642628"/>
          <c:h val="0.50503129416515269"/>
        </c:manualLayout>
      </c:layout>
      <c:spPr>
        <a:ln>
          <a:solidFill>
            <a:sysClr val="windowText" lastClr="000000"/>
          </a:solidFill>
        </a:ln>
      </c:spPr>
    </c:legend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1"/>
  <c:chart>
    <c:autoTitleDeleted val="1"/>
    <c:plotArea>
      <c:layout>
        <c:manualLayout>
          <c:layoutTarget val="inner"/>
          <c:xMode val="edge"/>
          <c:yMode val="edge"/>
          <c:x val="5.3107403270981582E-2"/>
          <c:y val="2.8456714686022552E-2"/>
          <c:w val="0.61470216759541363"/>
          <c:h val="0.72347131182954982"/>
        </c:manualLayout>
      </c:layout>
      <c:barChart>
        <c:barDir val="bar"/>
        <c:grouping val="clustered"/>
        <c:ser>
          <c:idx val="0"/>
          <c:order val="0"/>
          <c:tx>
            <c:strRef>
              <c:f>'s5'!$G$33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71BC"/>
            </a:solidFill>
          </c:spPr>
          <c:cat>
            <c:strRef>
              <c:f>'s5'!$F$34:$F$39</c:f>
              <c:strCache>
                <c:ptCount val="6"/>
                <c:pt idx="0">
                  <c:v>do 24 let</c:v>
                </c:pt>
                <c:pt idx="1">
                  <c:v>25 - 34 let</c:v>
                </c:pt>
                <c:pt idx="2">
                  <c:v>35 - 44 let</c:v>
                </c:pt>
                <c:pt idx="3">
                  <c:v>45 - 54 let</c:v>
                </c:pt>
                <c:pt idx="4">
                  <c:v>55 - 64 let</c:v>
                </c:pt>
                <c:pt idx="5">
                  <c:v>65 a více let</c:v>
                </c:pt>
              </c:strCache>
            </c:strRef>
          </c:cat>
          <c:val>
            <c:numRef>
              <c:f>'s5'!$G$34:$G$39</c:f>
              <c:numCache>
                <c:formatCode>0.000</c:formatCode>
                <c:ptCount val="6"/>
                <c:pt idx="0">
                  <c:v>-5.9878226615800001</c:v>
                </c:pt>
                <c:pt idx="1">
                  <c:v>-11.428002377270001</c:v>
                </c:pt>
                <c:pt idx="2">
                  <c:v>-17.676263089690035</c:v>
                </c:pt>
                <c:pt idx="3">
                  <c:v>-21.25626018558</c:v>
                </c:pt>
                <c:pt idx="4">
                  <c:v>-24.353835100940035</c:v>
                </c:pt>
                <c:pt idx="5">
                  <c:v>-8.4632432133800268</c:v>
                </c:pt>
              </c:numCache>
            </c:numRef>
          </c:val>
        </c:ser>
        <c:ser>
          <c:idx val="1"/>
          <c:order val="1"/>
          <c:tx>
            <c:strRef>
              <c:f>'s5'!$H$33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BD1B21"/>
            </a:solidFill>
          </c:spPr>
          <c:cat>
            <c:strRef>
              <c:f>'s5'!$F$34:$F$39</c:f>
              <c:strCache>
                <c:ptCount val="6"/>
                <c:pt idx="0">
                  <c:v>do 24 let</c:v>
                </c:pt>
                <c:pt idx="1">
                  <c:v>25 - 34 let</c:v>
                </c:pt>
                <c:pt idx="2">
                  <c:v>35 - 44 let</c:v>
                </c:pt>
                <c:pt idx="3">
                  <c:v>45 - 54 let</c:v>
                </c:pt>
                <c:pt idx="4">
                  <c:v>55 - 64 let</c:v>
                </c:pt>
                <c:pt idx="5">
                  <c:v>65 a více let</c:v>
                </c:pt>
              </c:strCache>
            </c:strRef>
          </c:cat>
          <c:val>
            <c:numRef>
              <c:f>'s5'!$H$34:$H$39</c:f>
              <c:numCache>
                <c:formatCode>0.000</c:formatCode>
                <c:ptCount val="6"/>
                <c:pt idx="0">
                  <c:v>2.0581918111400075</c:v>
                </c:pt>
                <c:pt idx="1">
                  <c:v>5.0959717001499945</c:v>
                </c:pt>
                <c:pt idx="2">
                  <c:v>10.11497935381</c:v>
                </c:pt>
                <c:pt idx="3">
                  <c:v>11.863947705240006</c:v>
                </c:pt>
                <c:pt idx="4">
                  <c:v>10.42404764686</c:v>
                </c:pt>
                <c:pt idx="5">
                  <c:v>3.4089607204300001</c:v>
                </c:pt>
              </c:numCache>
            </c:numRef>
          </c:val>
        </c:ser>
        <c:gapWidth val="50"/>
        <c:overlap val="100"/>
        <c:axId val="116352512"/>
        <c:axId val="116354048"/>
      </c:barChart>
      <c:catAx>
        <c:axId val="116352512"/>
        <c:scaling>
          <c:orientation val="minMax"/>
        </c:scaling>
        <c:axPos val="l"/>
        <c:numFmt formatCode="General" sourceLinked="1"/>
        <c:majorTickMark val="none"/>
        <c:tickLblPos val="high"/>
        <c:txPr>
          <a:bodyPr/>
          <a:lstStyle/>
          <a:p>
            <a:pPr>
              <a:defRPr sz="1600"/>
            </a:pPr>
            <a:endParaRPr lang="cs-CZ"/>
          </a:p>
        </c:txPr>
        <c:crossAx val="116354048"/>
        <c:crosses val="autoZero"/>
        <c:auto val="1"/>
        <c:lblAlgn val="ctr"/>
        <c:lblOffset val="100"/>
      </c:catAx>
      <c:valAx>
        <c:axId val="116354048"/>
        <c:scaling>
          <c:orientation val="minMax"/>
          <c:max val="30"/>
          <c:min val="-5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tis. osob</a:t>
                </a:r>
              </a:p>
            </c:rich>
          </c:tx>
          <c:layout>
            <c:manualLayout>
              <c:xMode val="edge"/>
              <c:yMode val="edge"/>
              <c:x val="0.32196397820877215"/>
              <c:y val="0.89025910701280109"/>
            </c:manualLayout>
          </c:layout>
        </c:title>
        <c:numFmt formatCode="#,##0;[Black]#,##0" sourceLinked="0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1163525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7.056185225451142E-2"/>
          <c:y val="0.5317267988741996"/>
          <c:w val="0.18161994897392394"/>
          <c:h val="0.19731753661357887"/>
        </c:manualLayout>
      </c:layout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cs-CZ"/>
        </a:p>
      </c:txPr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"/>
  <c:chart>
    <c:autoTitleDeleted val="1"/>
    <c:plotArea>
      <c:layout>
        <c:manualLayout>
          <c:layoutTarget val="inner"/>
          <c:xMode val="edge"/>
          <c:yMode val="edge"/>
          <c:x val="0.13790597744470784"/>
          <c:y val="8.185418883787951E-2"/>
          <c:w val="0.53818635584246954"/>
          <c:h val="0.70842241311001564"/>
        </c:manualLayout>
      </c:layout>
      <c:barChart>
        <c:barDir val="bar"/>
        <c:grouping val="clustered"/>
        <c:ser>
          <c:idx val="0"/>
          <c:order val="0"/>
          <c:tx>
            <c:strRef>
              <c:f>'s5'!$G$17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rgbClr val="0071BC"/>
            </a:solidFill>
            <a:effectLst/>
          </c:spPr>
          <c:cat>
            <c:strRef>
              <c:f>'s5'!$F$18:$F$23</c:f>
              <c:strCache>
                <c:ptCount val="6"/>
                <c:pt idx="0">
                  <c:v>do 24 let</c:v>
                </c:pt>
                <c:pt idx="1">
                  <c:v>25 - 34 let</c:v>
                </c:pt>
                <c:pt idx="2">
                  <c:v>35 - 44 let</c:v>
                </c:pt>
                <c:pt idx="3">
                  <c:v>45 - 54 let</c:v>
                </c:pt>
                <c:pt idx="4">
                  <c:v>55 - 64 let</c:v>
                </c:pt>
                <c:pt idx="5">
                  <c:v>65 a více let</c:v>
                </c:pt>
              </c:strCache>
            </c:strRef>
          </c:cat>
          <c:val>
            <c:numRef>
              <c:f>'s5'!$G$18:$G$23</c:f>
              <c:numCache>
                <c:formatCode>General</c:formatCode>
                <c:ptCount val="6"/>
                <c:pt idx="0">
                  <c:v>-8.5570000000000004</c:v>
                </c:pt>
                <c:pt idx="1">
                  <c:v>-21.452000000000002</c:v>
                </c:pt>
                <c:pt idx="2">
                  <c:v>-29.015000000000001</c:v>
                </c:pt>
                <c:pt idx="3">
                  <c:v>-42.261000000000003</c:v>
                </c:pt>
                <c:pt idx="4">
                  <c:v>-16.920000000000002</c:v>
                </c:pt>
                <c:pt idx="5">
                  <c:v>-1.8380000000000001</c:v>
                </c:pt>
              </c:numCache>
            </c:numRef>
          </c:val>
        </c:ser>
        <c:ser>
          <c:idx val="1"/>
          <c:order val="1"/>
          <c:tx>
            <c:strRef>
              <c:f>'s5'!$H$17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BD1B21"/>
            </a:solidFill>
          </c:spPr>
          <c:cat>
            <c:strRef>
              <c:f>'s5'!$F$18:$F$23</c:f>
              <c:strCache>
                <c:ptCount val="6"/>
                <c:pt idx="0">
                  <c:v>do 24 let</c:v>
                </c:pt>
                <c:pt idx="1">
                  <c:v>25 - 34 let</c:v>
                </c:pt>
                <c:pt idx="2">
                  <c:v>35 - 44 let</c:v>
                </c:pt>
                <c:pt idx="3">
                  <c:v>45 - 54 let</c:v>
                </c:pt>
                <c:pt idx="4">
                  <c:v>55 - 64 let</c:v>
                </c:pt>
                <c:pt idx="5">
                  <c:v>65 a více let</c:v>
                </c:pt>
              </c:strCache>
            </c:strRef>
          </c:cat>
          <c:val>
            <c:numRef>
              <c:f>'s5'!$H$18:$H$23</c:f>
              <c:numCache>
                <c:formatCode>General</c:formatCode>
                <c:ptCount val="6"/>
                <c:pt idx="0">
                  <c:v>2.5009999999999999</c:v>
                </c:pt>
                <c:pt idx="1">
                  <c:v>9.3180000000000014</c:v>
                </c:pt>
                <c:pt idx="2">
                  <c:v>17.052</c:v>
                </c:pt>
                <c:pt idx="3">
                  <c:v>28.248999999999931</c:v>
                </c:pt>
                <c:pt idx="4">
                  <c:v>5.0309999999999997</c:v>
                </c:pt>
                <c:pt idx="5">
                  <c:v>0.87500000000000189</c:v>
                </c:pt>
              </c:numCache>
            </c:numRef>
          </c:val>
        </c:ser>
        <c:gapWidth val="50"/>
        <c:overlap val="100"/>
        <c:axId val="116379008"/>
        <c:axId val="114295936"/>
      </c:barChart>
      <c:catAx>
        <c:axId val="116379008"/>
        <c:scaling>
          <c:orientation val="minMax"/>
        </c:scaling>
        <c:axPos val="l"/>
        <c:numFmt formatCode="General" sourceLinked="1"/>
        <c:majorTickMark val="none"/>
        <c:tickLblPos val="high"/>
        <c:txPr>
          <a:bodyPr/>
          <a:lstStyle/>
          <a:p>
            <a:pPr>
              <a:defRPr sz="1600"/>
            </a:pPr>
            <a:endParaRPr lang="cs-CZ"/>
          </a:p>
        </c:txPr>
        <c:crossAx val="114295936"/>
        <c:crosses val="autoZero"/>
        <c:auto val="1"/>
        <c:lblAlgn val="ctr"/>
        <c:lblOffset val="100"/>
      </c:catAx>
      <c:valAx>
        <c:axId val="114295936"/>
        <c:scaling>
          <c:orientation val="minMax"/>
          <c:max val="30"/>
          <c:min val="-5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;[Black]#,##0" sourceLinked="0"/>
        <c:tickLblPos val="nextTo"/>
        <c:txPr>
          <a:bodyPr rot="0" vert="horz"/>
          <a:lstStyle/>
          <a:p>
            <a:pPr>
              <a:defRPr sz="1400"/>
            </a:pPr>
            <a:endParaRPr lang="cs-CZ"/>
          </a:p>
        </c:txPr>
        <c:crossAx val="1163790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5281774742774953"/>
          <c:y val="0.57514605039321565"/>
          <c:w val="0.15734514811177752"/>
          <c:h val="0.19105124057056094"/>
        </c:manualLayout>
      </c:layout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cs-CZ"/>
        </a:p>
      </c:txPr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2793895127863114"/>
          <c:y val="3.4456928838951309E-2"/>
          <c:w val="0.83828410405379794"/>
          <c:h val="0.57390132413223627"/>
        </c:manualLayout>
      </c:layout>
      <c:barChart>
        <c:barDir val="col"/>
        <c:grouping val="percentStacked"/>
        <c:ser>
          <c:idx val="0"/>
          <c:order val="0"/>
          <c:tx>
            <c:strRef>
              <c:f>vedoucí!$B$62</c:f>
              <c:strCache>
                <c:ptCount val="1"/>
                <c:pt idx="0">
                  <c:v>do 34 let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cat>
            <c:multiLvlStrRef>
              <c:f>vedoucí!$C$60:$F$61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vedoucí!$C$62:$F$62</c:f>
              <c:numCache>
                <c:formatCode>#,##0</c:formatCode>
                <c:ptCount val="4"/>
                <c:pt idx="0">
                  <c:v>850.38888889000009</c:v>
                </c:pt>
                <c:pt idx="1">
                  <c:v>185.34750876000001</c:v>
                </c:pt>
                <c:pt idx="2">
                  <c:v>134.84897470999999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vedoucí!$B$63</c:f>
              <c:strCache>
                <c:ptCount val="1"/>
                <c:pt idx="0">
                  <c:v>35 - 44 let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cat>
            <c:multiLvlStrRef>
              <c:f>vedoucí!$C$60:$F$61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vedoucí!$C$63:$F$63</c:f>
              <c:numCache>
                <c:formatCode>#,##0</c:formatCode>
                <c:ptCount val="4"/>
                <c:pt idx="0">
                  <c:v>2919.8711617600002</c:v>
                </c:pt>
                <c:pt idx="1">
                  <c:v>398.01062252000008</c:v>
                </c:pt>
                <c:pt idx="2">
                  <c:v>490.16680832999998</c:v>
                </c:pt>
                <c:pt idx="3">
                  <c:v>72.125946969999958</c:v>
                </c:pt>
              </c:numCache>
            </c:numRef>
          </c:val>
        </c:ser>
        <c:ser>
          <c:idx val="2"/>
          <c:order val="2"/>
          <c:tx>
            <c:strRef>
              <c:f>vedoucí!$B$64</c:f>
              <c:strCache>
                <c:ptCount val="1"/>
                <c:pt idx="0">
                  <c:v>45 - 54 let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cat>
            <c:multiLvlStrRef>
              <c:f>vedoucí!$C$60:$F$61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vedoucí!$C$64:$F$64</c:f>
              <c:numCache>
                <c:formatCode>#,##0</c:formatCode>
                <c:ptCount val="4"/>
                <c:pt idx="0">
                  <c:v>4863.0372308199994</c:v>
                </c:pt>
                <c:pt idx="1">
                  <c:v>540.63444900000002</c:v>
                </c:pt>
                <c:pt idx="2">
                  <c:v>764.93974577999995</c:v>
                </c:pt>
                <c:pt idx="3">
                  <c:v>71</c:v>
                </c:pt>
              </c:numCache>
            </c:numRef>
          </c:val>
        </c:ser>
        <c:ser>
          <c:idx val="3"/>
          <c:order val="3"/>
          <c:tx>
            <c:strRef>
              <c:f>vedoucí!$B$65</c:f>
              <c:strCache>
                <c:ptCount val="1"/>
                <c:pt idx="0">
                  <c:v>55 - 64 let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multiLvlStrRef>
              <c:f>vedoucí!$C$60:$F$61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vedoucí!$C$65:$F$65</c:f>
              <c:numCache>
                <c:formatCode>#,##0</c:formatCode>
                <c:ptCount val="4"/>
                <c:pt idx="0">
                  <c:v>6913.8931719700004</c:v>
                </c:pt>
                <c:pt idx="1">
                  <c:v>911.39533482000002</c:v>
                </c:pt>
                <c:pt idx="2">
                  <c:v>984.03904505999992</c:v>
                </c:pt>
                <c:pt idx="3">
                  <c:v>85.620637499999958</c:v>
                </c:pt>
              </c:numCache>
            </c:numRef>
          </c:val>
        </c:ser>
        <c:ser>
          <c:idx val="4"/>
          <c:order val="4"/>
          <c:tx>
            <c:strRef>
              <c:f>vedoucí!$B$66</c:f>
              <c:strCache>
                <c:ptCount val="1"/>
                <c:pt idx="0">
                  <c:v>65 a více let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</c:spPr>
          <c:cat>
            <c:multiLvlStrRef>
              <c:f>vedoucí!$C$60:$F$61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vedoucí!$C$66:$F$66</c:f>
              <c:numCache>
                <c:formatCode>#,##0</c:formatCode>
                <c:ptCount val="4"/>
                <c:pt idx="0">
                  <c:v>4966.7462670100003</c:v>
                </c:pt>
                <c:pt idx="1">
                  <c:v>795.73081746000003</c:v>
                </c:pt>
                <c:pt idx="2">
                  <c:v>253.20338982999999</c:v>
                </c:pt>
                <c:pt idx="3">
                  <c:v>17</c:v>
                </c:pt>
              </c:numCache>
            </c:numRef>
          </c:val>
        </c:ser>
        <c:gapWidth val="60"/>
        <c:overlap val="100"/>
        <c:axId val="116370432"/>
        <c:axId val="116683136"/>
      </c:barChart>
      <c:catAx>
        <c:axId val="116370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16683136"/>
        <c:crosses val="autoZero"/>
        <c:auto val="1"/>
        <c:lblAlgn val="ctr"/>
        <c:lblOffset val="0"/>
        <c:tickMarkSkip val="1"/>
      </c:catAx>
      <c:valAx>
        <c:axId val="1166831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16370432"/>
        <c:crosses val="autoZero"/>
        <c:crossBetween val="between"/>
        <c:majorUnit val="0.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3232741296718664"/>
          <c:y val="0.82747854551888966"/>
          <c:w val="0.83923191540809372"/>
          <c:h val="0.1500495443687517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cs-CZ"/>
        </a:p>
      </c:txPr>
    </c:legend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5245561499879706"/>
          <c:y val="0.1046052354336119"/>
          <c:w val="0.81547350123141149"/>
          <c:h val="0.59328082320355213"/>
        </c:manualLayout>
      </c:layout>
      <c:barChart>
        <c:barDir val="col"/>
        <c:grouping val="clustered"/>
        <c:ser>
          <c:idx val="1"/>
          <c:order val="0"/>
          <c:tx>
            <c:strRef>
              <c:f>vedoucí!$F$135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cat>
            <c:multiLvlStrRef>
              <c:f>vedoucí!$D$136:$E$139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vedoucí!$F$136:$F$139</c:f>
              <c:numCache>
                <c:formatCode>0%</c:formatCode>
                <c:ptCount val="4"/>
                <c:pt idx="0">
                  <c:v>0.22396052710752754</c:v>
                </c:pt>
                <c:pt idx="1">
                  <c:v>0.18279569892473121</c:v>
                </c:pt>
                <c:pt idx="2">
                  <c:v>0.50858369098712097</c:v>
                </c:pt>
                <c:pt idx="3">
                  <c:v>0.47735191637630681</c:v>
                </c:pt>
              </c:numCache>
            </c:numRef>
          </c:val>
        </c:ser>
        <c:ser>
          <c:idx val="0"/>
          <c:order val="1"/>
          <c:tx>
            <c:strRef>
              <c:f>vedoucí!$G$135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cat>
            <c:multiLvlStrRef>
              <c:f>vedoucí!$D$136:$E$139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vedoucí!$G$136:$G$139</c:f>
              <c:numCache>
                <c:formatCode>0%</c:formatCode>
                <c:ptCount val="4"/>
                <c:pt idx="0">
                  <c:v>0.27371328323730132</c:v>
                </c:pt>
                <c:pt idx="1">
                  <c:v>0.23913941601554223</c:v>
                </c:pt>
                <c:pt idx="2">
                  <c:v>0.64464263471260064</c:v>
                </c:pt>
                <c:pt idx="3">
                  <c:v>0.5948905109489051</c:v>
                </c:pt>
              </c:numCache>
            </c:numRef>
          </c:val>
        </c:ser>
        <c:gapWidth val="99"/>
        <c:overlap val="7"/>
        <c:axId val="116828032"/>
        <c:axId val="116829568"/>
      </c:barChart>
      <c:catAx>
        <c:axId val="116828032"/>
        <c:scaling>
          <c:orientation val="minMax"/>
        </c:scaling>
        <c:axPos val="b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cs-CZ"/>
          </a:p>
        </c:txPr>
        <c:crossAx val="116829568"/>
        <c:crosses val="autoZero"/>
        <c:auto val="1"/>
        <c:lblAlgn val="ctr"/>
        <c:lblOffset val="0"/>
      </c:catAx>
      <c:valAx>
        <c:axId val="116829568"/>
        <c:scaling>
          <c:orientation val="minMax"/>
          <c:max val="0.8"/>
          <c:min val="0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16828032"/>
        <c:crosses val="autoZero"/>
        <c:crossBetween val="between"/>
        <c:majorUnit val="0.2"/>
      </c:valAx>
      <c:spPr>
        <a:ln>
          <a:noFill/>
        </a:ln>
      </c:spPr>
    </c:plotArea>
    <c:legend>
      <c:legendPos val="l"/>
      <c:layout>
        <c:manualLayout>
          <c:xMode val="edge"/>
          <c:yMode val="edge"/>
          <c:x val="0.20305323077996784"/>
          <c:y val="0.10914908264161141"/>
          <c:w val="0.17573196326650775"/>
          <c:h val="0.30367862352211838"/>
        </c:manualLayout>
      </c:layout>
      <c:overlay val="1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cs-CZ"/>
        </a:p>
      </c:txPr>
    </c:legend>
    <c:plotVisOnly val="1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5894641235241222"/>
          <c:y val="5.2098609450323588E-2"/>
          <c:w val="0.79169832384215377"/>
          <c:h val="0.38769405025457881"/>
        </c:manualLayout>
      </c:layout>
      <c:barChart>
        <c:barDir val="col"/>
        <c:grouping val="clustered"/>
        <c:ser>
          <c:idx val="0"/>
          <c:order val="0"/>
          <c:tx>
            <c:strRef>
              <c:f>vedoucí!$B$32</c:f>
              <c:strCache>
                <c:ptCount val="1"/>
                <c:pt idx="0">
                  <c:v>pouze praktické zkušenosti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cat>
            <c:multiLvlStrRef>
              <c:f>vedoucí!$G$30:$J$31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vedoucí!$G$32:$J$32</c:f>
              <c:numCache>
                <c:formatCode>0%</c:formatCode>
                <c:ptCount val="4"/>
                <c:pt idx="0">
                  <c:v>0.4919662508711124</c:v>
                </c:pt>
                <c:pt idx="1">
                  <c:v>0.59999733102084052</c:v>
                </c:pt>
                <c:pt idx="2">
                  <c:v>0.14341082988580223</c:v>
                </c:pt>
                <c:pt idx="3">
                  <c:v>0.31386861313868969</c:v>
                </c:pt>
              </c:numCache>
            </c:numRef>
          </c:val>
        </c:ser>
        <c:ser>
          <c:idx val="1"/>
          <c:order val="1"/>
          <c:tx>
            <c:strRef>
              <c:f>vedoucí!$B$33</c:f>
              <c:strCache>
                <c:ptCount val="1"/>
                <c:pt idx="0">
                  <c:v>základní zemědělské vzdělání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cat>
            <c:multiLvlStrRef>
              <c:f>vedoucí!$G$30:$J$31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vedoucí!$G$33:$J$33</c:f>
              <c:numCache>
                <c:formatCode>0%</c:formatCode>
                <c:ptCount val="4"/>
                <c:pt idx="0">
                  <c:v>0.21142150103197821</c:v>
                </c:pt>
                <c:pt idx="1">
                  <c:v>0.14088409359943607</c:v>
                </c:pt>
                <c:pt idx="2">
                  <c:v>5.9105250445374957E-2</c:v>
                </c:pt>
                <c:pt idx="3">
                  <c:v>5.1094890510948912E-2</c:v>
                </c:pt>
              </c:numCache>
            </c:numRef>
          </c:val>
        </c:ser>
        <c:ser>
          <c:idx val="2"/>
          <c:order val="2"/>
          <c:tx>
            <c:strRef>
              <c:f>vedoucí!$B$34</c:f>
              <c:strCache>
                <c:ptCount val="1"/>
                <c:pt idx="0">
                  <c:v>úplné zemědělské vzdělání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cat>
            <c:multiLvlStrRef>
              <c:f>vedoucí!$G$30:$J$31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fyzické osoby</c:v>
                  </c:pt>
                  <c:pt idx="2">
                    <c:v>právnické osoby</c:v>
                  </c:pt>
                </c:lvl>
              </c:multiLvlStrCache>
            </c:multiLvlStrRef>
          </c:cat>
          <c:val>
            <c:numRef>
              <c:f>vedoucí!$G$34:$J$34</c:f>
              <c:numCache>
                <c:formatCode>0%</c:formatCode>
                <c:ptCount val="4"/>
                <c:pt idx="0">
                  <c:v>0.29660916339621901</c:v>
                </c:pt>
                <c:pt idx="1">
                  <c:v>0.25880728345461163</c:v>
                </c:pt>
                <c:pt idx="2">
                  <c:v>0.79784347360106911</c:v>
                </c:pt>
                <c:pt idx="3">
                  <c:v>0.63138686131386867</c:v>
                </c:pt>
              </c:numCache>
            </c:numRef>
          </c:val>
        </c:ser>
        <c:axId val="116883840"/>
        <c:axId val="116885376"/>
      </c:barChart>
      <c:catAx>
        <c:axId val="1168838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cs-CZ"/>
          </a:p>
        </c:txPr>
        <c:crossAx val="116885376"/>
        <c:crosses val="autoZero"/>
        <c:auto val="1"/>
        <c:lblAlgn val="ctr"/>
        <c:lblOffset val="0"/>
      </c:catAx>
      <c:valAx>
        <c:axId val="116885376"/>
        <c:scaling>
          <c:orientation val="minMax"/>
          <c:max val="0.8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16883840"/>
        <c:crosses val="autoZero"/>
        <c:crossBetween val="between"/>
        <c:majorUnit val="0.2"/>
        <c:minorUnit val="2.0000000000000011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9196433371202576"/>
          <c:y val="0.68257693589600965"/>
          <c:w val="0.70652945280574164"/>
          <c:h val="0.28575457427807188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cs-CZ"/>
        </a:p>
      </c:txPr>
    </c:legend>
    <c:plotVisOnly val="1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>
        <c:manualLayout>
          <c:xMode val="edge"/>
          <c:yMode val="edge"/>
          <c:x val="0.37301787560327637"/>
          <c:y val="3.1535167116507816E-3"/>
        </c:manualLayout>
      </c:layout>
      <c:txPr>
        <a:bodyPr/>
        <a:lstStyle/>
        <a:p>
          <a:pPr>
            <a:defRPr sz="2000"/>
          </a:pPr>
          <a:endParaRPr lang="cs-CZ"/>
        </a:p>
      </c:txPr>
    </c:title>
    <c:plotArea>
      <c:layout>
        <c:manualLayout>
          <c:layoutTarget val="inner"/>
          <c:xMode val="edge"/>
          <c:yMode val="edge"/>
          <c:x val="6.9672814131763183E-2"/>
          <c:y val="8.0160210956952527E-2"/>
          <c:w val="0.36879965314588398"/>
          <c:h val="0.42665057912955368"/>
        </c:manualLayout>
      </c:layout>
      <c:pieChart>
        <c:varyColors val="1"/>
        <c:ser>
          <c:idx val="0"/>
          <c:order val="0"/>
          <c:tx>
            <c:strRef>
              <c:f>'s7'!$D$15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0071BC"/>
            </a:solidFill>
            <a:ln>
              <a:solidFill>
                <a:sysClr val="windowText" lastClr="000000"/>
              </a:solidFill>
            </a:ln>
          </c:spPr>
          <c:dPt>
            <c:idx val="1"/>
            <c:spPr>
              <a:solidFill>
                <a:srgbClr val="BD1B2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5.8379812789162551E-2"/>
                  <c:y val="-0.2016107687381140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92,4</a:t>
                    </a:r>
                    <a:r>
                      <a:rPr lang="cs-CZ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Percent val="1"/>
            </c:dLbl>
            <c:dLbl>
              <c:idx val="1"/>
              <c:layout>
                <c:manualLayout>
                  <c:x val="4.871986445950449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cs-CZ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7,6%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's7'!$D$16:$D$17</c:f>
              <c:strCache>
                <c:ptCount val="2"/>
                <c:pt idx="0">
                  <c:v>najatá půda</c:v>
                </c:pt>
                <c:pt idx="1">
                  <c:v>vlastní půda</c:v>
                </c:pt>
              </c:strCache>
            </c:strRef>
          </c:cat>
          <c:val>
            <c:numRef>
              <c:f>'s7'!$E$16:$E$17</c:f>
              <c:numCache>
                <c:formatCode>General</c:formatCode>
                <c:ptCount val="2"/>
                <c:pt idx="0" formatCode="#,##0">
                  <c:v>3329135</c:v>
                </c:pt>
                <c:pt idx="1">
                  <c:v>275264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cs-CZ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0.82051</cdr:x>
      <cdr:y>0.15789</cdr:y>
    </cdr:from>
    <cdr:to>
      <cdr:x>0.95055</cdr:x>
      <cdr:y>0.34211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640986" y="432032"/>
          <a:ext cx="1369487" cy="5040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cs-CZ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velikostní skupiny (ha)</a:t>
          </a:r>
          <a:endParaRPr lang="cs-CZ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0.81367</cdr:x>
      <cdr:y>0.13158</cdr:y>
    </cdr:from>
    <cdr:to>
      <cdr:x>0.94835</cdr:x>
      <cdr:y>0.89474</cdr:y>
    </cdr:to>
    <cdr:sp macro="" textlink="">
      <cdr:nvSpPr>
        <cdr:cNvPr id="3" name="Obdélník 2"/>
        <cdr:cNvSpPr/>
      </cdr:nvSpPr>
      <cdr:spPr>
        <a:xfrm xmlns:a="http://schemas.openxmlformats.org/drawingml/2006/main">
          <a:off x="8568952" y="360040"/>
          <a:ext cx="1418352" cy="20882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0.07018</cdr:x>
      <cdr:y>0.05556</cdr:y>
    </cdr:from>
    <cdr:to>
      <cdr:x>0.24122</cdr:x>
      <cdr:y>0.16527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88032" y="144016"/>
          <a:ext cx="702026" cy="2843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cs-CZ" sz="1800" b="1" dirty="0">
              <a:latin typeface="Arial" pitchFamily="34" charset="0"/>
              <a:cs typeface="Arial" pitchFamily="34" charset="0"/>
            </a:rPr>
            <a:t>2013</a:t>
          </a:r>
          <a:endParaRPr lang="cs-CZ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0.15363</cdr:x>
      <cdr:y>0.1092</cdr:y>
    </cdr:from>
    <cdr:to>
      <cdr:x>0.30725</cdr:x>
      <cdr:y>0.22464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720081" y="288032"/>
          <a:ext cx="720079" cy="3044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800" b="1" dirty="0">
              <a:latin typeface="Arial" pitchFamily="34" charset="0"/>
              <a:cs typeface="Arial" pitchFamily="34" charset="0"/>
            </a:rPr>
            <a:t>2000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defTabSz="108999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defTabSz="108999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856153A-0633-49D0-BD1E-5C9CCD65601D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defTabSz="108999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C056EA42-405D-4797-B769-D9BAAB45E0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defTabSz="108999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defTabSz="108999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FCEED37-71F7-47C0-85F1-8E1595D98640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defTabSz="1089999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18481F4-1B5D-4218-A6FC-84334504DED2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76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7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65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6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defTabSz="914400" eaLnBrk="0" hangingPunct="0">
              <a:lnSpc>
                <a:spcPct val="150000"/>
              </a:lnSpc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024188" y="7091363"/>
            <a:ext cx="6149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1200" b="1">
                <a:solidFill>
                  <a:srgbClr val="0071BC"/>
                </a:solidFill>
                <a:latin typeface="Arial" charset="0"/>
              </a:rPr>
              <a:t>ČESKÝ STATISTICKÝ ÚŘAD  |  Na padesátém 81, 100 82 Praha 10  |  www.czso.cz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1152525"/>
            <a:ext cx="3744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006000" y="5040000"/>
            <a:ext cx="7020000" cy="719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006000" y="2664000"/>
            <a:ext cx="7020000" cy="21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4500" b="1" cap="all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 b="1">
                <a:latin typeface="Arial" pitchFamily="34" charset="0"/>
                <a:cs typeface="Arial" pitchFamily="34" charset="0"/>
              </a:defRPr>
            </a:lvl2pPr>
            <a:lvl3pPr>
              <a:defRPr sz="4500" b="1">
                <a:latin typeface="Arial" pitchFamily="34" charset="0"/>
                <a:cs typeface="Arial" pitchFamily="34" charset="0"/>
              </a:defRPr>
            </a:lvl3pPr>
            <a:lvl4pPr>
              <a:defRPr sz="4500" b="1">
                <a:latin typeface="Arial" pitchFamily="34" charset="0"/>
                <a:cs typeface="Arial" pitchFamily="34" charset="0"/>
              </a:defRPr>
            </a:lvl4pPr>
            <a:lvl5pPr>
              <a:defRPr sz="4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3006000" y="5868000"/>
            <a:ext cx="7020000" cy="7197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 i="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570BDE0-E36B-4583-81C3-0C1637A1EAA7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988" rtl="0" eaLnBrk="1" fontAlgn="base" latinLnBrk="0" hangingPunct="1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521496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04299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564485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8598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300B9D4-465F-4F99-A424-45B8D5807F48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</p:spPr>
        <p:txBody>
          <a:bodyPr lIns="0" tIns="0" rIns="0" bIns="0"/>
          <a:lstStyle>
            <a:lvl1pPr marL="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4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720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0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2pPr>
            <a:lvl3pPr marL="1152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18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3pPr>
            <a:lvl4pPr marL="1825233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46728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A6009802-2072-4118-B64F-A2FA4801B952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86C3552-325B-4C27-8420-E5F0FD666720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523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846106" y="1224000"/>
            <a:ext cx="9215502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86C3552-325B-4C27-8420-E5F0FD666720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3024188" y="7091363"/>
            <a:ext cx="6149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1200" b="1">
                <a:solidFill>
                  <a:srgbClr val="0071BC"/>
                </a:solidFill>
                <a:latin typeface="Arial" charset="0"/>
              </a:rPr>
              <a:t>ČESKÝ STATISTICKÝ ÚŘAD  |  Na padesátém 81, 100 82 Praha 10  |  www.czso.cz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1152525"/>
            <a:ext cx="3744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006000" y="3960000"/>
            <a:ext cx="70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43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0691813" cy="107950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5" r:id="rId6"/>
    <p:sldLayoutId id="2147483894" r:id="rId7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3042444" y="3060551"/>
            <a:ext cx="7272808" cy="1656184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Strukturální šetření </a:t>
            </a:r>
          </a:p>
          <a:p>
            <a:pPr>
              <a:spcAft>
                <a:spcPts val="0"/>
              </a:spcAft>
              <a:defRPr/>
            </a:pPr>
            <a:r>
              <a:rPr lang="cs-CZ" dirty="0" smtClean="0"/>
              <a:t>v zemědělství 2013</a:t>
            </a:r>
          </a:p>
          <a:p>
            <a:pPr>
              <a:defRPr/>
            </a:pPr>
            <a:endParaRPr lang="cs-CZ" sz="2000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 bwMode="auto">
          <a:xfrm>
            <a:off x="2934000" y="6372274"/>
            <a:ext cx="6336704" cy="5767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Tisková konference, 29. 8. 2014, České Budějovice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/>
        </p:nvGraphicFramePr>
        <p:xfrm>
          <a:off x="378148" y="756295"/>
          <a:ext cx="80830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22164" y="324247"/>
            <a:ext cx="10171236" cy="523251"/>
          </a:xfrm>
        </p:spPr>
        <p:txBody>
          <a:bodyPr/>
          <a:lstStyle/>
          <a:p>
            <a:r>
              <a:rPr lang="cs-CZ" dirty="0" smtClean="0"/>
              <a:t>Využití orné půdy</a:t>
            </a:r>
            <a:endParaRPr lang="cs-CZ" dirty="0"/>
          </a:p>
        </p:txBody>
      </p:sp>
      <p:sp>
        <p:nvSpPr>
          <p:cNvPr id="9" name="TextovéPole 11"/>
          <p:cNvSpPr txBox="1">
            <a:spLocks noChangeArrowheads="1"/>
          </p:cNvSpPr>
          <p:nvPr/>
        </p:nvSpPr>
        <p:spPr bwMode="auto">
          <a:xfrm>
            <a:off x="432048" y="972319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Struktura plodin na orné půdě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6354812" y="97231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Změny ve výměrách plodin </a:t>
            </a:r>
          </a:p>
          <a:p>
            <a:pPr algn="ctr">
              <a:spcAft>
                <a:spcPts val="600"/>
              </a:spcAft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oproti roku 2000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642844" y="1887039"/>
          <a:ext cx="3312144" cy="1692000"/>
        </p:xfrm>
        <a:graphic>
          <a:graphicData uri="http://schemas.openxmlformats.org/drawingml/2006/table">
            <a:tbl>
              <a:tblPr/>
              <a:tblGrid>
                <a:gridCol w="2016000"/>
                <a:gridCol w="1296144"/>
              </a:tblGrid>
              <a:tr h="338400">
                <a:tc>
                  <a:txBody>
                    <a:bodyPr/>
                    <a:lstStyle/>
                    <a:p>
                      <a:pPr marL="0" marR="0" indent="0" algn="l" defTabSz="10429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Řepka a řepice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0429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smtClean="0">
                          <a:solidFill>
                            <a:srgbClr val="006600"/>
                          </a:solidFill>
                          <a:latin typeface="Arial"/>
                        </a:rPr>
                        <a:t>+87 966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Kukuřice celkem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+73 546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Sója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+4 358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Žito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+3 076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Cukrovka technická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+2 998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642844" y="3708624"/>
          <a:ext cx="3312000" cy="2644227"/>
        </p:xfrm>
        <a:graphic>
          <a:graphicData uri="http://schemas.openxmlformats.org/drawingml/2006/table">
            <a:tbl>
              <a:tblPr/>
              <a:tblGrid>
                <a:gridCol w="2016000"/>
                <a:gridCol w="1296000"/>
              </a:tblGrid>
              <a:tr h="33997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Víceleté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pícniny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-136 471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97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Ječmen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-96 303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97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Pšenice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-85 210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97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Luskoviny na zrno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-17 916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39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Ostatní jednoleté plodiny na zeleno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-15 343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97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Brambory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-14 829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97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Zelenina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-3 264 ha</a:t>
                      </a:r>
                      <a:endParaRPr lang="cs-CZ" sz="18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/>
          <p:cNvGraphicFramePr/>
          <p:nvPr/>
        </p:nvGraphicFramePr>
        <p:xfrm>
          <a:off x="5808980" y="2876847"/>
          <a:ext cx="488442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/>
          <p:cNvGraphicFramePr/>
          <p:nvPr/>
        </p:nvGraphicFramePr>
        <p:xfrm>
          <a:off x="5490716" y="1186935"/>
          <a:ext cx="5202684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ástupný symbol pro text 1"/>
          <p:cNvSpPr txBox="1">
            <a:spLocks/>
          </p:cNvSpPr>
          <p:nvPr/>
        </p:nvSpPr>
        <p:spPr>
          <a:xfrm>
            <a:off x="666180" y="324247"/>
            <a:ext cx="10027220" cy="52325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defTabSz="10429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Stavy hospodářských zvířat</a:t>
            </a: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ovéPole 11"/>
          <p:cNvSpPr txBox="1">
            <a:spLocks noChangeArrowheads="1"/>
          </p:cNvSpPr>
          <p:nvPr/>
        </p:nvSpPr>
        <p:spPr bwMode="auto">
          <a:xfrm>
            <a:off x="6282804" y="900311"/>
            <a:ext cx="4158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Struktura </a:t>
            </a: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stáda skotu</a:t>
            </a:r>
            <a:endParaRPr 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11"/>
          <p:cNvSpPr txBox="1">
            <a:spLocks noChangeArrowheads="1"/>
          </p:cNvSpPr>
          <p:nvPr/>
        </p:nvSpPr>
        <p:spPr bwMode="auto">
          <a:xfrm>
            <a:off x="6858868" y="4244999"/>
            <a:ext cx="305506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Struktura </a:t>
            </a: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hejna kura domácího</a:t>
            </a:r>
            <a:endParaRPr 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694713" y="1044327"/>
          <a:ext cx="5732107" cy="5473392"/>
        </p:xfrm>
        <a:graphic>
          <a:graphicData uri="http://schemas.openxmlformats.org/drawingml/2006/table">
            <a:tbl>
              <a:tblPr/>
              <a:tblGrid>
                <a:gridCol w="1844107"/>
                <a:gridCol w="1008000"/>
                <a:gridCol w="1008000"/>
                <a:gridCol w="936000"/>
                <a:gridCol w="936000"/>
              </a:tblGrid>
              <a:tr h="4549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Stavy zvířat (tis. ks)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960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Rozdíl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Skot celkem</a:t>
                      </a: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1 545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1 369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-176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-11,4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krávy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dojené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575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496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BD1B21"/>
                          </a:solidFill>
                          <a:latin typeface="Arial"/>
                        </a:rPr>
                        <a:t>-126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-25,4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krávy ostatní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575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+92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+94,9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Prasata 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3 433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1 574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-1 859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BD1B21"/>
                          </a:solidFill>
                          <a:latin typeface="Arial"/>
                        </a:rPr>
                        <a:t>-54,1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prasnice</a:t>
                      </a:r>
                    </a:p>
                  </a:txBody>
                  <a:tcPr marL="17575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397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-246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-61,9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Ovce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+133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+202,6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Kozy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336600"/>
                          </a:solidFill>
                          <a:latin typeface="Arial"/>
                        </a:rPr>
                        <a:t>+10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+121,2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Koně</a:t>
                      </a: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336600"/>
                          </a:solidFill>
                          <a:latin typeface="Arial"/>
                        </a:rPr>
                        <a:t>+8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+45,1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Drůbež celkem</a:t>
                      </a: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30 321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25 345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-4 976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-16,4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slepice</a:t>
                      </a:r>
                    </a:p>
                  </a:txBody>
                  <a:tcPr marL="17575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6 612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7 085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+473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336600"/>
                          </a:solidFill>
                          <a:latin typeface="Arial"/>
                        </a:rPr>
                        <a:t>+7,2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kuřata na výkrm</a:t>
                      </a:r>
                    </a:p>
                  </a:txBody>
                  <a:tcPr marL="17575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19 334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13 990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336600"/>
                          </a:solidFill>
                          <a:latin typeface="Arial"/>
                        </a:rPr>
                        <a:t>-5 344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-27,6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Králíci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chovné samice </a:t>
                      </a: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-35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BD1B21"/>
                          </a:solidFill>
                          <a:latin typeface="Arial"/>
                        </a:rPr>
                        <a:t>-81,5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Kožešinová zvířata</a:t>
                      </a: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BD1B21"/>
                          </a:solidFill>
                          <a:latin typeface="Arial"/>
                        </a:rPr>
                        <a:t>-8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-83,4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Včelstva (roje)</a:t>
                      </a:r>
                    </a:p>
                  </a:txBody>
                  <a:tcPr marL="87876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+54,1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"/>
          <p:cNvSpPr txBox="1">
            <a:spLocks/>
          </p:cNvSpPr>
          <p:nvPr/>
        </p:nvSpPr>
        <p:spPr>
          <a:xfrm>
            <a:off x="522164" y="324247"/>
            <a:ext cx="10171236" cy="52325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defTabSz="10429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Ekologické zemědělství</a:t>
            </a: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450155" y="2052439"/>
          <a:ext cx="5904000" cy="2617701"/>
        </p:xfrm>
        <a:graphic>
          <a:graphicData uri="http://schemas.openxmlformats.org/drawingml/2006/table">
            <a:tbl>
              <a:tblPr/>
              <a:tblGrid>
                <a:gridCol w="3132000"/>
                <a:gridCol w="792000"/>
                <a:gridCol w="792000"/>
                <a:gridCol w="1188000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Změna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2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Zemědělské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subjekty 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411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2 635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</a:t>
                      </a:r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541,1%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fyzické osoby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297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2 075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</a:t>
                      </a:r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598,7%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právnické 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</a:t>
                      </a:r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382,8%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Podíl na celkové výměře obhospodařované zem. půdy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3,7%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12,7%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+9,0 p. </a:t>
                      </a:r>
                      <a:r>
                        <a:rPr lang="cs-CZ" sz="1800" b="0" i="0" u="none" strike="noStrike" dirty="0" err="1">
                          <a:solidFill>
                            <a:srgbClr val="336600"/>
                          </a:solidFill>
                          <a:latin typeface="Arial"/>
                        </a:rPr>
                        <a:t>b</a:t>
                      </a:r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. 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fyzické 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5,3%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18,6%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+13,3 p. </a:t>
                      </a:r>
                      <a:r>
                        <a:rPr lang="cs-CZ" sz="1800" b="0" i="0" u="none" strike="noStrike" dirty="0" err="1">
                          <a:solidFill>
                            <a:srgbClr val="336600"/>
                          </a:solidFill>
                          <a:latin typeface="Arial"/>
                        </a:rPr>
                        <a:t>b</a:t>
                      </a:r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. 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právnické 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3,1%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10,1%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+7,0 p. </a:t>
                      </a:r>
                      <a:r>
                        <a:rPr lang="cs-CZ" sz="1800" b="0" i="0" u="none" strike="noStrike" dirty="0" err="1">
                          <a:solidFill>
                            <a:srgbClr val="336600"/>
                          </a:solidFill>
                          <a:latin typeface="Arial"/>
                        </a:rPr>
                        <a:t>b</a:t>
                      </a:r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. 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50156" y="4932759"/>
            <a:ext cx="5472608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Podíl ekologicky pěstovaných kultur</a:t>
            </a:r>
          </a:p>
          <a:p>
            <a:endParaRPr lang="cs-CZ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834532" y="5292799"/>
            <a:ext cx="46085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Orná půda 	      2,3 %</a:t>
            </a:r>
          </a:p>
          <a:p>
            <a:pPr>
              <a:buSzPct val="75000"/>
              <a:buFont typeface="Wingdings" pitchFamily="2" charset="2"/>
              <a:buChar char="è"/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Wingdings"/>
              </a:rPr>
              <a:t>  obiloviny	    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1,9 %</a:t>
            </a:r>
            <a:endParaRPr lang="cs-CZ" sz="20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buSzPct val="75000"/>
              <a:buFont typeface="Wingdings" pitchFamily="2" charset="2"/>
              <a:buChar char="è"/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Wingdings"/>
              </a:rPr>
              <a:t>  luskoviny na zrno 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8,2 %</a:t>
            </a:r>
            <a:endParaRPr lang="cs-CZ" sz="20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buSzPct val="75000"/>
              <a:buFont typeface="Wingdings" pitchFamily="2" charset="2"/>
              <a:buChar char="è"/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Wingdings"/>
              </a:rPr>
              <a:t>  zelenina a jahody 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1,7 %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</a:p>
          <a:p>
            <a:pPr>
              <a:buSzPct val="75000"/>
              <a:buFont typeface="Wingdings" pitchFamily="2" charset="2"/>
              <a:buChar char="è"/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Wingdings"/>
              </a:rPr>
              <a:t>  léčivé a kořeninové rostliny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15,5 %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0156" y="5339839"/>
            <a:ext cx="3672408" cy="11521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Trvalé travní porosty  39,6 %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Vinice		       7,4 %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Ovocné sady	     23,3 %</a:t>
            </a:r>
            <a:endParaRPr lang="cs-CZ" sz="2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50156" y="892760"/>
            <a:ext cx="9289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2 635 (10,0 %) subjektů ekologicky obhospodařuje 443 157 ha zemědělské půdy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indent="182563"/>
            <a:r>
              <a:rPr lang="cs-CZ" sz="2000" dirty="0" smtClean="0">
                <a:latin typeface="Arial" pitchFamily="34" charset="0"/>
                <a:cs typeface="Arial" pitchFamily="34" charset="0"/>
              </a:rPr>
              <a:t>v tom: 426 225 ha zemědělské půdy v ekologickém zemědělství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lvl="1" indent="1076325"/>
            <a:r>
              <a:rPr lang="cs-CZ" sz="2000" dirty="0" smtClean="0">
                <a:latin typeface="Arial" pitchFamily="34" charset="0"/>
                <a:cs typeface="Arial" pitchFamily="34" charset="0"/>
              </a:rPr>
              <a:t>16 932 ha zemědělské půdy v přechodném období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34932" y="1692399"/>
            <a:ext cx="2808312" cy="72008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Podíl ekologicky </a:t>
            </a:r>
          </a:p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chovaných zvířat </a:t>
            </a:r>
          </a:p>
          <a:p>
            <a:pPr algn="ctr"/>
            <a:endParaRPr lang="cs-CZ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af 13"/>
          <p:cNvGraphicFramePr/>
          <p:nvPr/>
        </p:nvGraphicFramePr>
        <p:xfrm>
          <a:off x="6498828" y="2340471"/>
          <a:ext cx="39604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50156" y="324247"/>
            <a:ext cx="10243244" cy="523251"/>
          </a:xfrm>
        </p:spPr>
        <p:txBody>
          <a:bodyPr/>
          <a:lstStyle/>
          <a:p>
            <a:r>
              <a:rPr lang="cs-CZ" dirty="0" smtClean="0"/>
              <a:t>Stroje a zařízení v zemědělských subjektech</a:t>
            </a:r>
            <a:endParaRPr lang="cs-CZ" dirty="0"/>
          </a:p>
        </p:txBody>
      </p:sp>
      <p:sp>
        <p:nvSpPr>
          <p:cNvPr id="4" name="TextovéPole 11"/>
          <p:cNvSpPr txBox="1">
            <a:spLocks noChangeArrowheads="1"/>
          </p:cNvSpPr>
          <p:nvPr/>
        </p:nvSpPr>
        <p:spPr bwMode="auto">
          <a:xfrm>
            <a:off x="306140" y="4572719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Výroba energie z obnovitelných zdrojů</a:t>
            </a:r>
            <a:endParaRPr lang="cs-CZ" sz="2400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22287" y="5076775"/>
          <a:ext cx="5363989" cy="1701135"/>
        </p:xfrm>
        <a:graphic>
          <a:graphicData uri="http://schemas.openxmlformats.org/drawingml/2006/table">
            <a:tbl>
              <a:tblPr/>
              <a:tblGrid>
                <a:gridCol w="2448149"/>
                <a:gridCol w="1008112"/>
                <a:gridCol w="936104"/>
                <a:gridCol w="971624"/>
              </a:tblGrid>
              <a:tr h="5042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Změna </a:t>
                      </a:r>
                    </a:p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(%)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Zemědělské subjekty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82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1828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0429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bez zařízení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22 437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25 550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+13,9 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 jedním zařízením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+86,2 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 několika zařízeními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-51,4 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408712" y="1188343"/>
            <a:ext cx="41225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Zdroje pro výrobu obnovitelné energie</a:t>
            </a:r>
            <a:endParaRPr 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4132" y="3924647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/>
            <a:r>
              <a:rPr lang="cs-CZ" sz="1600" baseline="30000" dirty="0" smtClean="0">
                <a:latin typeface="Arial" pitchFamily="34" charset="0"/>
                <a:cs typeface="Arial" pitchFamily="34" charset="0"/>
              </a:rPr>
              <a:t>*)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samojízdné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78148" y="900311"/>
            <a:ext cx="504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Vybavení zemědělských subjektů</a:t>
            </a:r>
            <a:endParaRPr 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af 15"/>
          <p:cNvGraphicFramePr/>
          <p:nvPr/>
        </p:nvGraphicFramePr>
        <p:xfrm>
          <a:off x="5778748" y="1980431"/>
          <a:ext cx="46085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22164" y="1404368"/>
          <a:ext cx="5328593" cy="2546278"/>
        </p:xfrm>
        <a:graphic>
          <a:graphicData uri="http://schemas.openxmlformats.org/drawingml/2006/table">
            <a:tbl>
              <a:tblPr/>
              <a:tblGrid>
                <a:gridCol w="2448272"/>
                <a:gridCol w="1011853"/>
                <a:gridCol w="932363"/>
                <a:gridCol w="936105"/>
              </a:tblGrid>
              <a:tr h="535640">
                <a:tc>
                  <a:txBody>
                    <a:bodyPr/>
                    <a:lstStyle/>
                    <a:p>
                      <a:pPr marL="0" algn="ctr" defTabSz="1042990" rtl="0" eaLnBrk="1" fontAlgn="ctr" latinLnBrk="0" hangingPunct="1"/>
                      <a:endParaRPr lang="cs-CZ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356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Traktory </a:t>
                      </a:r>
                      <a:b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nosiče nářadí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83 595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77 336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-7,5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2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Nákladní automobily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15 299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5 989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-60,9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7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Sklízecí mlátičky </a:t>
                      </a:r>
                      <a:r>
                        <a:rPr lang="cs-CZ" sz="18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*)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12 471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8 845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-29,1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7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Sklízecí řezačky </a:t>
                      </a:r>
                      <a:r>
                        <a:rPr lang="cs-CZ" sz="18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*)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3 551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1 243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-65,0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Osobní počítače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13 237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25 011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+88,9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0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napojení na internet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2 217</a:t>
                      </a: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23 361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+953,7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22164" y="324247"/>
            <a:ext cx="10171236" cy="523251"/>
          </a:xfrm>
        </p:spPr>
        <p:txBody>
          <a:bodyPr/>
          <a:lstStyle/>
          <a:p>
            <a:r>
              <a:rPr lang="cs-CZ" dirty="0" smtClean="0"/>
              <a:t>Nezemědělské činnosti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58261" y="4932759"/>
          <a:ext cx="5724543" cy="1920240"/>
        </p:xfrm>
        <a:graphic>
          <a:graphicData uri="http://schemas.openxmlformats.org/drawingml/2006/table">
            <a:tbl>
              <a:tblPr/>
              <a:tblGrid>
                <a:gridCol w="3199855"/>
                <a:gridCol w="853295"/>
                <a:gridCol w="843393"/>
                <a:gridCol w="828000"/>
              </a:tblGrid>
              <a:tr h="5143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Zemědělské subjekty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Změna (p.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Bez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nezemědělských činností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84,9 %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81,4 %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-3,6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nezemědělskými činnostmi: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jednou</a:t>
                      </a:r>
                    </a:p>
                  </a:txBody>
                  <a:tcPr marL="36576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11,3 %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14,0 %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+2,7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dvěma</a:t>
                      </a:r>
                    </a:p>
                  </a:txBody>
                  <a:tcPr marL="36576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2,8 %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3,6 %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+0,8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třemi a více</a:t>
                      </a:r>
                    </a:p>
                  </a:txBody>
                  <a:tcPr marL="36576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0,9 %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+0,1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450156" y="919033"/>
            <a:ext cx="4392488" cy="40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Alespoň jednu nezemědělskou činnost provozovalo </a:t>
            </a:r>
          </a:p>
          <a:p>
            <a:pPr>
              <a:spcBef>
                <a:spcPts val="300"/>
              </a:spcBef>
              <a:spcAft>
                <a:spcPts val="300"/>
              </a:spcAft>
              <a:buSzPct val="75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 roce 2010:</a:t>
            </a:r>
          </a:p>
          <a:p>
            <a:pPr>
              <a:spcAft>
                <a:spcPts val="300"/>
              </a:spcAft>
              <a:buSzPct val="75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15,1 % všech subjektů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SzPct val="100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11,2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%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fyzických osob</a:t>
            </a:r>
          </a:p>
          <a:p>
            <a:pPr>
              <a:spcAft>
                <a:spcPts val="300"/>
              </a:spcAft>
              <a:buSzPct val="100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39,8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%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právnických osob</a:t>
            </a:r>
          </a:p>
          <a:p>
            <a:pPr>
              <a:spcBef>
                <a:spcPts val="300"/>
              </a:spcBef>
              <a:spcAft>
                <a:spcPts val="0"/>
              </a:spcAft>
              <a:buSzPct val="75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 roce 2013:</a:t>
            </a:r>
          </a:p>
          <a:p>
            <a:pPr>
              <a:spcAft>
                <a:spcPts val="300"/>
              </a:spcAft>
              <a:buSzPct val="75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18,6 % všech subjektů </a:t>
            </a:r>
            <a:r>
              <a:rPr lang="cs-CZ" sz="20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(+3,5 p. b)</a:t>
            </a:r>
          </a:p>
          <a:p>
            <a:pPr>
              <a:spcAft>
                <a:spcPts val="300"/>
              </a:spcAft>
              <a:buSzPct val="80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15,7 % fyzických osob </a:t>
            </a:r>
            <a:r>
              <a:rPr lang="cs-CZ" sz="20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(+4,5 p. b)</a:t>
            </a:r>
          </a:p>
          <a:p>
            <a:pPr>
              <a:spcAft>
                <a:spcPts val="300"/>
              </a:spcAft>
              <a:buSzPct val="80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42,2 % právnických osob </a:t>
            </a:r>
            <a:r>
              <a:rPr lang="cs-CZ" sz="20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(+2,4 p. </a:t>
            </a:r>
            <a:r>
              <a:rPr lang="cs-CZ" sz="2000" dirty="0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aphicFrame>
        <p:nvGraphicFramePr>
          <p:cNvPr id="10" name="Graf 9"/>
          <p:cNvGraphicFramePr/>
          <p:nvPr/>
        </p:nvGraphicFramePr>
        <p:xfrm>
          <a:off x="1530276" y="900311"/>
          <a:ext cx="8663548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Šipka dolů 6"/>
          <p:cNvSpPr/>
          <p:nvPr/>
        </p:nvSpPr>
        <p:spPr>
          <a:xfrm>
            <a:off x="8587060" y="4356695"/>
            <a:ext cx="360040" cy="792088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714852" y="4932759"/>
            <a:ext cx="3528392" cy="20162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například: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výcvik a ustájení koní, jezdectví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květinářství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služby pro rostl. a živ. výrobu (inseminace, servis strojů aj.)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výroba briket, pelet apod.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 těžba písku</a:t>
            </a:r>
          </a:p>
          <a:p>
            <a:pPr>
              <a:buFont typeface="Arial" pitchFamily="34" charset="0"/>
              <a:buChar char="•"/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/>
          <p:nvPr/>
        </p:nvGraphicFramePr>
        <p:xfrm>
          <a:off x="0" y="1476375"/>
          <a:ext cx="55016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5562724" y="1404367"/>
          <a:ext cx="47525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10196" y="396255"/>
            <a:ext cx="4320480" cy="136815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dirty="0" smtClean="0"/>
              <a:t>Poskytování služeb </a:t>
            </a:r>
          </a:p>
          <a:p>
            <a:pPr algn="ctr">
              <a:lnSpc>
                <a:spcPct val="90000"/>
              </a:lnSpc>
            </a:pPr>
            <a:r>
              <a:rPr lang="cs-CZ" dirty="0" smtClean="0"/>
              <a:t>v zemědělství</a:t>
            </a:r>
          </a:p>
          <a:p>
            <a:pPr algn="ctr">
              <a:lnSpc>
                <a:spcPct val="90000"/>
              </a:lnSpc>
            </a:pPr>
            <a:r>
              <a:rPr lang="cs-CZ" sz="2400" b="0" dirty="0" smtClean="0"/>
              <a:t>(září 2012–říjen 2013)</a:t>
            </a:r>
            <a:endParaRPr lang="cs-CZ" sz="2400" b="0" dirty="0"/>
          </a:p>
        </p:txBody>
      </p:sp>
      <p:sp>
        <p:nvSpPr>
          <p:cNvPr id="1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850756" y="396255"/>
            <a:ext cx="4464496" cy="93610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dirty="0" smtClean="0"/>
              <a:t>Vlastní spotřeba zemědělských výrobků</a:t>
            </a:r>
            <a:endParaRPr lang="cs-CZ" dirty="0"/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5850756" y="4788743"/>
            <a:ext cx="43204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Vlastní spotřeba </a:t>
            </a:r>
          </a:p>
          <a:p>
            <a:pPr>
              <a:buSzPct val="120000"/>
            </a:pP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 subjektech fyzických osob: </a:t>
            </a:r>
          </a:p>
          <a:p>
            <a:pPr>
              <a:buSzPct val="120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21,6 %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subjektů spotřebuje </a:t>
            </a:r>
          </a:p>
          <a:p>
            <a:pPr>
              <a:buSzPct val="120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domácnosti hospodáře </a:t>
            </a:r>
          </a:p>
          <a:p>
            <a:pPr>
              <a:buSzPct val="120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více než 50 % své konečné produkce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Wingdings"/>
              </a:rPr>
              <a:t> </a:t>
            </a:r>
            <a:r>
              <a:rPr lang="cs-CZ" sz="2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o 9,2 p. </a:t>
            </a:r>
            <a:r>
              <a:rPr lang="cs-CZ" sz="2000" b="1" dirty="0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 více</a:t>
            </a:r>
            <a:endParaRPr lang="cs-CZ" sz="2000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20000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než v období září 2009–říjen 2010</a:t>
            </a:r>
            <a:endParaRPr lang="cs-CZ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450156" y="1404367"/>
            <a:ext cx="41764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cs-CZ" alt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Výrobní zaměření:</a:t>
            </a:r>
            <a:endParaRPr lang="cs-CZ" alt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11 668 subjektů </a:t>
            </a: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rostlinná výroba</a:t>
            </a:r>
            <a:endParaRPr lang="cs-CZ" altLang="cs-CZ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10 171 subjektů </a:t>
            </a: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živočišná výroba</a:t>
            </a:r>
            <a:endParaRPr lang="cs-CZ" altLang="cs-CZ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4 343 subjektů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smíšená </a:t>
            </a:r>
            <a:r>
              <a:rPr lang="cs-CZ" altLang="cs-CZ" sz="2000" b="1" dirty="0">
                <a:latin typeface="Arial" pitchFamily="34" charset="0"/>
                <a:cs typeface="Arial" pitchFamily="34" charset="0"/>
              </a:rPr>
              <a:t>RV a ŽV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64 subjektů neklasifikováno</a:t>
            </a:r>
            <a:endParaRPr lang="cs-CZ" altLang="cs-CZ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10000"/>
              </a:spcBef>
              <a:buClr>
                <a:srgbClr val="003366"/>
              </a:buClr>
              <a:buFont typeface="Wingdings" pitchFamily="2" charset="2"/>
              <a:buChar char="§"/>
            </a:pPr>
            <a:endParaRPr lang="cs-CZ" alt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50156" y="396255"/>
            <a:ext cx="10243244" cy="936104"/>
          </a:xfrm>
        </p:spPr>
        <p:txBody>
          <a:bodyPr/>
          <a:lstStyle/>
          <a:p>
            <a:r>
              <a:rPr lang="cs-CZ" dirty="0" smtClean="0"/>
              <a:t>Výrobní zaměření zemědělských subjektů</a:t>
            </a:r>
          </a:p>
          <a:p>
            <a:pPr>
              <a:lnSpc>
                <a:spcPct val="90000"/>
              </a:lnSpc>
            </a:pPr>
            <a:r>
              <a:rPr lang="cs-CZ" sz="2800" b="0" dirty="0" smtClean="0"/>
              <a:t>(na základě dat ze Strukturálního šetření 2013 zpracoval ÚZEI)</a:t>
            </a:r>
            <a:endParaRPr lang="cs-CZ" sz="2800" b="0" dirty="0"/>
          </a:p>
        </p:txBody>
      </p:sp>
      <p:sp>
        <p:nvSpPr>
          <p:cNvPr id="7" name="Obdélník 6"/>
          <p:cNvSpPr/>
          <p:nvPr/>
        </p:nvSpPr>
        <p:spPr>
          <a:xfrm>
            <a:off x="4842644" y="1404367"/>
            <a:ext cx="56347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cs-CZ" alt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Členění dle typologie EU:</a:t>
            </a:r>
            <a:endParaRPr lang="cs-CZ" altLang="cs-CZ" sz="2400" dirty="0" smtClean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0"/>
              </a:spcAft>
              <a:buClr>
                <a:schemeClr val="tx1"/>
              </a:buClr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Nařízení komise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(ES) č. 1242/2008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Aft>
                <a:spcPts val="0"/>
              </a:spcAft>
              <a:buClr>
                <a:schemeClr val="tx1"/>
              </a:buClr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 založení klasifikačního systému 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 zemědělské podniky ve Společenství)</a:t>
            </a:r>
            <a:endParaRPr lang="cs-CZ" altLang="cs-CZ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Polní výroba: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8 072 subjektů (30,8 %)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Zahradnictví: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347 subjektů (1,3 %)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Trvalé kultury: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2 988 subjektů (11,4 %)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Smíšená RV: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261 subjektů (1,0 %)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Produkce mléka: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1 264 subjektů (4,8 %)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Chov skotu: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3 817 subjektů (14,6 %)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Chov ovcí, koz a koní: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3 777 subjektů (14,4 %)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Chov prasat a drůbeže: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411 subjektů (1,6 %)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Smíšená ŽV: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902 subjektů (3,4 %)</a:t>
            </a:r>
          </a:p>
          <a:p>
            <a:pPr eaLnBrk="1" hangingPunct="1">
              <a:lnSpc>
                <a:spcPct val="12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s-CZ" altLang="cs-CZ" sz="2000" b="1" dirty="0" smtClean="0">
                <a:latin typeface="Arial" pitchFamily="34" charset="0"/>
                <a:cs typeface="Arial" pitchFamily="34" charset="0"/>
              </a:rPr>
              <a:t>Smíšená RV a ŽV: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4 343 subjektů (16,6 %)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f 7"/>
          <p:cNvGraphicFramePr/>
          <p:nvPr/>
        </p:nvGraphicFramePr>
        <p:xfrm>
          <a:off x="0" y="2988543"/>
          <a:ext cx="7772400" cy="395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06140" y="252239"/>
            <a:ext cx="10405368" cy="79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Zemědělské subjekty dle ekonomické velikosti </a:t>
            </a:r>
          </a:p>
          <a:p>
            <a:pPr>
              <a:lnSpc>
                <a:spcPct val="90000"/>
              </a:lnSpc>
            </a:pPr>
            <a:r>
              <a:rPr lang="cs-CZ" sz="2800" b="0" dirty="0" smtClean="0"/>
              <a:t>(na základě dat ze Strukturálního šetření 2013 zpracoval ÚZEI)</a:t>
            </a:r>
            <a:endParaRPr lang="cs-CZ" sz="2800" b="0" dirty="0"/>
          </a:p>
        </p:txBody>
      </p:sp>
      <p:sp>
        <p:nvSpPr>
          <p:cNvPr id="6" name="Text Box 925"/>
          <p:cNvSpPr txBox="1">
            <a:spLocks noChangeArrowheads="1"/>
          </p:cNvSpPr>
          <p:nvPr/>
        </p:nvSpPr>
        <p:spPr bwMode="auto">
          <a:xfrm>
            <a:off x="6209189" y="6876975"/>
            <a:ext cx="3620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*) 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Včetně neklasifikovaných podniků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06140" y="1044328"/>
          <a:ext cx="9979347" cy="5863920"/>
        </p:xfrm>
        <a:graphic>
          <a:graphicData uri="http://schemas.openxmlformats.org/drawingml/2006/table">
            <a:tbl>
              <a:tblPr/>
              <a:tblGrid>
                <a:gridCol w="1955943"/>
                <a:gridCol w="2880000"/>
                <a:gridCol w="857234"/>
                <a:gridCol w="857234"/>
                <a:gridCol w="857234"/>
                <a:gridCol w="857234"/>
                <a:gridCol w="857234"/>
                <a:gridCol w="857234"/>
              </a:tblGrid>
              <a:tr h="1578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Ekonomická velikost</a:t>
                      </a:r>
                    </a:p>
                  </a:txBody>
                  <a:tcPr marL="185748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Subjekty celkem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Fyzické osoby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Právnické osoby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282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Třída ekonomické velikosti</a:t>
                      </a:r>
                    </a:p>
                  </a:txBody>
                  <a:tcPr marL="61916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Prahové hodnoty standardní produkce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(EUR)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916" marR="5160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 2 000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1 565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1 563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2 000 - &lt; 4 000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2 513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2 505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4 000 - &lt; 8 000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4 625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4 572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8 000 - &lt; 15 000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4 521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4 442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15 000 - &lt; 25 000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3 013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2 917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Malá (I.-V.)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 25 000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16 237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61,9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16 000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25 000 - &lt; 50 000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2 873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2 749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50 000 - &lt; 100 000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2 426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2 246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100 000 - &lt; 250 000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1 987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1 582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IX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250 000 - &lt; 500 000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13,4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Střední (VI.-IX.)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25 000 - &lt; 500 000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8 137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7 038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1 098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500 000 - &lt; 750 000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9,4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750 000 - &lt; 1 000 000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1 000 000 - &lt; 1 500 000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XIII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1 500 000 - &lt; 3 000 000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XIV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&gt;= 3 000 000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Velká (X.-XIV.)</a:t>
                      </a: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&gt;= 500 000</a:t>
                      </a:r>
                    </a:p>
                  </a:txBody>
                  <a:tcPr marL="5160" marR="123832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1 808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1 562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53,9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Celkem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</a:p>
                  </a:txBody>
                  <a:tcPr marL="1052571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26 246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23 345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2 901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5160" marR="61916" marT="5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06140" y="346313"/>
            <a:ext cx="103872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Srovnání mezi státy Evropské unie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800" b="0" dirty="0" smtClean="0">
                <a:latin typeface="Arial" charset="0"/>
                <a:cs typeface="Arial" charset="0"/>
              </a:rPr>
              <a:t>(data z </a:t>
            </a:r>
            <a:r>
              <a:rPr lang="cs-CZ" altLang="cs-CZ" sz="2800" b="0" dirty="0" err="1" smtClean="0">
                <a:latin typeface="Arial" charset="0"/>
                <a:cs typeface="Arial" charset="0"/>
              </a:rPr>
              <a:t>Agrocenzu</a:t>
            </a:r>
            <a:r>
              <a:rPr lang="cs-CZ" altLang="cs-CZ" sz="2800" b="0" dirty="0" smtClean="0">
                <a:latin typeface="Arial" charset="0"/>
                <a:cs typeface="Arial" charset="0"/>
              </a:rPr>
              <a:t> 2010)</a:t>
            </a:r>
            <a:endParaRPr lang="cs-CZ" altLang="cs-CZ" sz="2800" b="0" dirty="0">
              <a:latin typeface="Arial" charset="0"/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74892" y="6228903"/>
            <a:ext cx="3168352" cy="36004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cs-CZ" sz="1600" i="1" dirty="0" smtClean="0">
                <a:latin typeface="Arial" charset="0"/>
              </a:rPr>
              <a:t>zdroj: EUROSTAT, zpracoval ČSÚ</a:t>
            </a:r>
            <a:endParaRPr lang="cs-CZ" sz="1600" b="1" i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06141" y="1548383"/>
          <a:ext cx="9937103" cy="4686745"/>
        </p:xfrm>
        <a:graphic>
          <a:graphicData uri="http://schemas.openxmlformats.org/drawingml/2006/table">
            <a:tbl>
              <a:tblPr/>
              <a:tblGrid>
                <a:gridCol w="2016224"/>
                <a:gridCol w="1296144"/>
                <a:gridCol w="1368152"/>
                <a:gridCol w="936104"/>
                <a:gridCol w="1152128"/>
                <a:gridCol w="998985"/>
                <a:gridCol w="1119673"/>
                <a:gridCol w="1049693"/>
              </a:tblGrid>
              <a:tr h="90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Zemědělské subjekty </a:t>
                      </a:r>
                      <a:b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(tis.)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Průměrná výměra</a:t>
                      </a:r>
                      <a:b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(ha/subjekt)</a:t>
                      </a:r>
                    </a:p>
                  </a:txBody>
                  <a:tcPr marL="4833" marR="4833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Zornění</a:t>
                      </a:r>
                      <a:b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(%)</a:t>
                      </a:r>
                    </a:p>
                  </a:txBody>
                  <a:tcPr marL="4833" marR="4833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Pracující </a:t>
                      </a:r>
                      <a:br>
                        <a:rPr lang="pl-PL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100 ha z. p.</a:t>
                      </a:r>
                    </a:p>
                  </a:txBody>
                  <a:tcPr marL="4833" marR="4833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Pracující </a:t>
                      </a:r>
                      <a:b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na subjekt </a:t>
                      </a:r>
                    </a:p>
                  </a:txBody>
                  <a:tcPr marL="4833" marR="4833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Skot </a:t>
                      </a:r>
                      <a:b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100 ha z. p. </a:t>
                      </a:r>
                    </a:p>
                  </a:txBody>
                  <a:tcPr marL="4833" marR="4833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Prasata </a:t>
                      </a:r>
                      <a:b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100 ha o. p. </a:t>
                      </a:r>
                    </a:p>
                  </a:txBody>
                  <a:tcPr marL="4833" marR="4833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Česká republika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152,4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72,3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3,8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5,8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75,8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Německo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299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55,8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70,9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232,7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Polsko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1 507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74,7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26,3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39,7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141,2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Rakousko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19,2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47,6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12,0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70,3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236,8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Slovensko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70,9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43,8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Francie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516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53,9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75,7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Itálie</a:t>
                      </a:r>
                    </a:p>
                  </a:txBody>
                  <a:tcPr marL="57998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1 621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26,4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46,3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Maďarsko</a:t>
                      </a:r>
                    </a:p>
                  </a:txBody>
                  <a:tcPr marL="57998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577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24,4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Rumunsko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3 859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62,4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53,8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64,3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Španělsko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990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9,4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219,0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Spojené království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187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90,4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35,2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59,6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74,7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0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EU28 </a:t>
                      </a:r>
                    </a:p>
                  </a:txBody>
                  <a:tcPr marL="4833" marR="4833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12 248</a:t>
                      </a:r>
                    </a:p>
                  </a:txBody>
                  <a:tcPr marL="4833" marR="57998" marT="4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14,4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14,5</a:t>
                      </a:r>
                    </a:p>
                  </a:txBody>
                  <a:tcPr marL="4833" marR="115996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50,4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147,5</a:t>
                      </a:r>
                    </a:p>
                  </a:txBody>
                  <a:tcPr marL="4833" marR="57998" marT="4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148" y="3744833"/>
            <a:ext cx="101712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50156" y="396255"/>
            <a:ext cx="10243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cs-CZ" dirty="0" smtClean="0">
                <a:ea typeface="Calibri" pitchFamily="34" charset="0"/>
              </a:rPr>
              <a:t>Pozice ČR v rámci EU28</a:t>
            </a:r>
          </a:p>
          <a:p>
            <a:pPr defTabSz="914400">
              <a:spcBef>
                <a:spcPct val="0"/>
              </a:spcBef>
            </a:pPr>
            <a:r>
              <a:rPr lang="cs-CZ" altLang="cs-CZ" sz="2800" b="0" dirty="0" smtClean="0">
                <a:latin typeface="Arial" charset="0"/>
                <a:cs typeface="Arial" charset="0"/>
              </a:rPr>
              <a:t>(data z </a:t>
            </a:r>
            <a:r>
              <a:rPr lang="cs-CZ" altLang="cs-CZ" sz="2800" b="0" dirty="0" err="1" smtClean="0">
                <a:latin typeface="Arial" charset="0"/>
                <a:cs typeface="Arial" charset="0"/>
              </a:rPr>
              <a:t>Agrocenzu</a:t>
            </a:r>
            <a:r>
              <a:rPr lang="cs-CZ" altLang="cs-CZ" sz="2800" b="0" dirty="0" smtClean="0">
                <a:latin typeface="Arial" charset="0"/>
                <a:cs typeface="Arial" charset="0"/>
              </a:rPr>
              <a:t> 2010)</a:t>
            </a:r>
            <a:endParaRPr lang="cs-CZ" sz="3600" b="0" dirty="0" smtClean="0">
              <a:ea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6140" y="1404367"/>
            <a:ext cx="10009112" cy="5184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 defTabSz="9144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1. místo v průměrné výměře zemědělské půdy na 1 subjekt (152,4 ha; EU28: 14,4 ha)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1. místo v podílu subjektů s výměrou nad 500 ha (7,9 %; EU28: 0,2 %) 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 místo v počtu pracujících na 1 zemědělský subjekt (5,8 osoby; EU28: 2,1 osoby)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2. místo v podílu subjektů právnických osob (13,5 %; EU28: 3,0 %)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2. místo v podílu vedoucích pracovníků do 35 let (11,7 %; EU 28: 7,5 %)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2. místo v podílu ekologicky hospodařících subjektů (10,5 %; EU28: 1,6%)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2. místo v podílu ploch řepky (14,6 % orné půdy, EU28: 6,9 %)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 místo v podílu ekologicky obhospodařované zemědělské půdy (11,4 %; EU28: 3,6 %)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24. místo v počtu pracujících na 100 ha zemědělské půdy (3,8 osoby; EU28: 14,5 osoby)</a:t>
            </a: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27. místo v podílu vlastní zemědělské půdy (22,0 %; EU28: 51,7 %)</a:t>
            </a:r>
            <a:endParaRPr lang="cs-CZ" sz="2000" dirty="0" smtClean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28. místo v podílu rodinných pracovníků (32,4 %; EU28: 92,3 %) </a:t>
            </a:r>
            <a:endParaRPr lang="cs-CZ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522164" y="1080135"/>
            <a:ext cx="993710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1BC"/>
                </a:solidFill>
                <a:latin typeface="Arial" charset="0"/>
              </a:rPr>
              <a:t>Organizace OSN pro výživu a zemědělství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 od roku 1950 pořádá plošná šetření v desetiletých intervalech.</a:t>
            </a: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1BC"/>
                </a:solidFill>
                <a:latin typeface="Arial" charset="0"/>
              </a:rPr>
              <a:t>EUROSTAT 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od roku 1970 organizuje mezilehlá </a:t>
            </a:r>
            <a:r>
              <a:rPr lang="cs-CZ" sz="2000" b="1" dirty="0" smtClean="0">
                <a:solidFill>
                  <a:srgbClr val="0071BC"/>
                </a:solidFill>
                <a:latin typeface="Arial" charset="0"/>
              </a:rPr>
              <a:t>výběrová šetření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 po 2–3 letech.</a:t>
            </a:r>
            <a:endParaRPr lang="cs-CZ" sz="2000" b="1" dirty="0" smtClean="0">
              <a:solidFill>
                <a:srgbClr val="0071BC"/>
              </a:solidFill>
              <a:latin typeface="Arial" charset="0"/>
            </a:endParaRP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První plošné šetření v České republice v roce 1995, další v letech 2000 a 2010. </a:t>
            </a:r>
            <a:endParaRPr lang="cs-CZ" sz="2000" dirty="0" smtClean="0">
              <a:solidFill>
                <a:srgbClr val="0071BC"/>
              </a:solidFill>
              <a:latin typeface="Arial" charset="0"/>
              <a:cs typeface="Arial" charset="0"/>
            </a:endParaRP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71BC"/>
                </a:solidFill>
                <a:latin typeface="Arial" charset="0"/>
                <a:cs typeface="Arial" charset="0"/>
              </a:rPr>
              <a:t>Výběrová </a:t>
            </a:r>
            <a:r>
              <a:rPr lang="cs-CZ" sz="2000" dirty="0">
                <a:solidFill>
                  <a:srgbClr val="0071BC"/>
                </a:solidFill>
                <a:latin typeface="Arial" charset="0"/>
                <a:cs typeface="Arial" charset="0"/>
              </a:rPr>
              <a:t>šetření 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v ČR 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  <a:cs typeface="Arial" charset="0"/>
              </a:rPr>
              <a:t>v </a:t>
            </a:r>
            <a:r>
              <a:rPr lang="cs-CZ" sz="2000" dirty="0">
                <a:solidFill>
                  <a:srgbClr val="0071BC"/>
                </a:solidFill>
                <a:latin typeface="Arial" charset="0"/>
                <a:cs typeface="Arial" charset="0"/>
              </a:rPr>
              <a:t>letech 2003, 2005, 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  <a:cs typeface="Arial" charset="0"/>
              </a:rPr>
              <a:t>2007, </a:t>
            </a:r>
            <a:r>
              <a:rPr lang="cs-CZ" sz="2000" b="1" dirty="0" smtClean="0">
                <a:solidFill>
                  <a:srgbClr val="0071BC"/>
                </a:solidFill>
                <a:latin typeface="Arial" charset="0"/>
                <a:cs typeface="Arial" charset="0"/>
              </a:rPr>
              <a:t>2013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  <a:cs typeface="Arial" charset="0"/>
              </a:rPr>
              <a:t>; 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další proběhne </a:t>
            </a:r>
            <a:r>
              <a:rPr lang="cs-CZ" sz="2000" dirty="0" smtClean="0">
                <a:solidFill>
                  <a:srgbClr val="0071BC"/>
                </a:solidFill>
                <a:latin typeface="Arial" charset="0"/>
                <a:cs typeface="Arial" charset="0"/>
              </a:rPr>
              <a:t>v r. 2016.</a:t>
            </a:r>
            <a:endParaRPr lang="cs-CZ" sz="2000" dirty="0">
              <a:solidFill>
                <a:srgbClr val="0071B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164" y="2988543"/>
            <a:ext cx="864096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Cíle šetření</a:t>
            </a:r>
            <a:r>
              <a:rPr lang="cs-CZ" sz="2400" dirty="0" smtClean="0">
                <a:solidFill>
                  <a:srgbClr val="0071BC"/>
                </a:solidFill>
                <a:latin typeface="Arial" charset="0"/>
              </a:rPr>
              <a:t> </a:t>
            </a: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Získání údajů o velikosti, struktuře a vývoji zemědělských subjektů.</a:t>
            </a: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Zabezpečení podkladů pro propočty </a:t>
            </a:r>
            <a:r>
              <a:rPr lang="cs-CZ" sz="2000" b="1" dirty="0" smtClean="0">
                <a:solidFill>
                  <a:srgbClr val="0071BC"/>
                </a:solidFill>
                <a:latin typeface="Arial" charset="0"/>
              </a:rPr>
              <a:t>typologie farem.</a:t>
            </a: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Podle hospodářské velikosti a výrobního zaměření (zpracovává ÚZEI).</a:t>
            </a:r>
          </a:p>
          <a:p>
            <a:pPr marL="361950" indent="-361950">
              <a:spcAft>
                <a:spcPts val="400"/>
              </a:spcAft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71BC"/>
                </a:solidFill>
                <a:latin typeface="Arial" charset="0"/>
              </a:rPr>
              <a:t>Aktualizace a doplnění </a:t>
            </a:r>
            <a:r>
              <a:rPr lang="cs-CZ" sz="2000" b="1" dirty="0" smtClean="0">
                <a:solidFill>
                  <a:srgbClr val="0071BC"/>
                </a:solidFill>
                <a:latin typeface="Arial" charset="0"/>
              </a:rPr>
              <a:t>Registru farem.</a:t>
            </a:r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594172" y="324247"/>
            <a:ext cx="10099228" cy="576064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Systém zemědělských strukturálních šetření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2164" y="4989472"/>
            <a:ext cx="8640960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Legislativa</a:t>
            </a:r>
            <a:endParaRPr lang="cs-CZ" sz="2400" dirty="0" smtClean="0">
              <a:solidFill>
                <a:srgbClr val="0071BC"/>
              </a:solidFill>
              <a:latin typeface="Arial" charset="0"/>
            </a:endParaRPr>
          </a:p>
          <a:p>
            <a:pPr marL="361950" indent="-36195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Nařízení Evropského parlamentu a Rady (ES) č. 1166/2008.</a:t>
            </a:r>
          </a:p>
          <a:p>
            <a:pPr marL="361950" indent="-36195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Nařízení Komise (ES) č. 1200/2009.</a:t>
            </a:r>
          </a:p>
          <a:p>
            <a:pPr marL="361950" indent="-36195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Zákon č. 89/1995 Sb., o státní statistické službě.</a:t>
            </a:r>
          </a:p>
          <a:p>
            <a:pPr marL="361950" indent="-36195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Program statistických zjišťování na rok 2013.</a:t>
            </a:r>
            <a:endParaRPr lang="cs-CZ" sz="2000" dirty="0" smtClean="0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11266" name="Picture 2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996" y="5508823"/>
            <a:ext cx="2000864" cy="1324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50156" y="396255"/>
            <a:ext cx="7092882" cy="451243"/>
          </a:xfrm>
        </p:spPr>
        <p:txBody>
          <a:bodyPr/>
          <a:lstStyle/>
          <a:p>
            <a:pPr algn="ctr"/>
            <a:r>
              <a:rPr lang="cs-CZ" dirty="0" smtClean="0"/>
              <a:t>Výstupy ze Strukturálního šetření 2013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026220" y="6300911"/>
            <a:ext cx="8784976" cy="504056"/>
          </a:xfrm>
          <a:noFill/>
        </p:spPr>
        <p:txBody>
          <a:bodyPr anchor="ctr"/>
          <a:lstStyle/>
          <a:p>
            <a:r>
              <a:rPr lang="cs-CZ" sz="2800" dirty="0" smtClean="0"/>
              <a:t>http://www.</a:t>
            </a:r>
            <a:r>
              <a:rPr lang="cs-CZ" sz="2800" dirty="0" err="1" smtClean="0"/>
              <a:t>czso.cz</a:t>
            </a:r>
            <a:r>
              <a:rPr lang="cs-CZ" sz="2800" dirty="0" smtClean="0"/>
              <a:t>/</a:t>
            </a:r>
            <a:r>
              <a:rPr lang="cs-CZ" sz="2800" dirty="0" err="1" smtClean="0"/>
              <a:t>csu</a:t>
            </a:r>
            <a:r>
              <a:rPr lang="cs-CZ" sz="2800" dirty="0" smtClean="0"/>
              <a:t>/2014edicniplan.nsf/p/270151-14</a:t>
            </a:r>
            <a:endParaRPr lang="cs-CZ" sz="2800" dirty="0"/>
          </a:p>
        </p:txBody>
      </p:sp>
      <p:sp>
        <p:nvSpPr>
          <p:cNvPr id="33" name="Šipka dolů 32"/>
          <p:cNvSpPr/>
          <p:nvPr/>
        </p:nvSpPr>
        <p:spPr>
          <a:xfrm rot="1620000">
            <a:off x="2992781" y="794056"/>
            <a:ext cx="277107" cy="1721335"/>
          </a:xfrm>
          <a:prstGeom prst="downArrow">
            <a:avLst/>
          </a:prstGeom>
          <a:solidFill>
            <a:srgbClr val="0071BC"/>
          </a:solidFill>
          <a:ln w="254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420000">
            <a:off x="3133014" y="877509"/>
            <a:ext cx="277107" cy="5493245"/>
          </a:xfrm>
          <a:prstGeom prst="downArrow">
            <a:avLst/>
          </a:prstGeom>
          <a:solidFill>
            <a:srgbClr val="0071BC"/>
          </a:solidFill>
          <a:ln w="254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/>
          <p:cNvSpPr/>
          <p:nvPr/>
        </p:nvSpPr>
        <p:spPr>
          <a:xfrm rot="-1200000">
            <a:off x="3591441" y="972631"/>
            <a:ext cx="277107" cy="457559"/>
          </a:xfrm>
          <a:prstGeom prst="downArrow">
            <a:avLst/>
          </a:prstGeom>
          <a:solidFill>
            <a:srgbClr val="0071BC"/>
          </a:solidFill>
          <a:ln w="254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lů 35"/>
          <p:cNvSpPr/>
          <p:nvPr/>
        </p:nvSpPr>
        <p:spPr>
          <a:xfrm rot="-5040000">
            <a:off x="5377433" y="-736706"/>
            <a:ext cx="313119" cy="3855732"/>
          </a:xfrm>
          <a:prstGeom prst="downArrow">
            <a:avLst/>
          </a:prstGeom>
          <a:solidFill>
            <a:srgbClr val="0071BC"/>
          </a:solidFill>
          <a:ln w="254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Publik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8719" y="1476375"/>
            <a:ext cx="3254165" cy="4716000"/>
          </a:xfrm>
          <a:prstGeom prst="rect">
            <a:avLst/>
          </a:prstGeom>
        </p:spPr>
      </p:pic>
      <p:pic>
        <p:nvPicPr>
          <p:cNvPr id="14" name="Obrázek 13" descr="Let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4619" y="1476375"/>
            <a:ext cx="1540642" cy="3254400"/>
          </a:xfrm>
          <a:prstGeom prst="rect">
            <a:avLst/>
          </a:prstGeom>
        </p:spPr>
      </p:pic>
      <p:grpSp>
        <p:nvGrpSpPr>
          <p:cNvPr id="4" name="Skupina 15"/>
          <p:cNvGrpSpPr/>
          <p:nvPr/>
        </p:nvGrpSpPr>
        <p:grpSpPr>
          <a:xfrm>
            <a:off x="1098228" y="2480400"/>
            <a:ext cx="1803696" cy="1738800"/>
            <a:chOff x="1098228" y="2480400"/>
            <a:chExt cx="1803696" cy="1738800"/>
          </a:xfrm>
        </p:grpSpPr>
        <p:pic>
          <p:nvPicPr>
            <p:cNvPr id="11" name="Obrázek 10" descr="CD_ob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0236" y="2484487"/>
              <a:ext cx="1731688" cy="17280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Obdélník 11"/>
            <p:cNvSpPr/>
            <p:nvPr/>
          </p:nvSpPr>
          <p:spPr>
            <a:xfrm>
              <a:off x="1098228" y="2480400"/>
              <a:ext cx="72008" cy="173880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t="-100000" b="-100000"/>
              </a:stretch>
            </a:blip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3006725" y="3203277"/>
            <a:ext cx="7019925" cy="86538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 bwMode="auto">
          <a:xfrm>
            <a:off x="3042444" y="4805288"/>
            <a:ext cx="70723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800" dirty="0" smtClean="0">
                <a:solidFill>
                  <a:srgbClr val="006AAF"/>
                </a:solidFill>
                <a:latin typeface="Arial" charset="0"/>
              </a:rPr>
              <a:t>Ing. Jiří Hrbek</a:t>
            </a:r>
            <a:endParaRPr lang="cs-CZ" sz="2800" dirty="0">
              <a:solidFill>
                <a:srgbClr val="006AAF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dirty="0">
                <a:solidFill>
                  <a:srgbClr val="006AAF"/>
                </a:solidFill>
                <a:latin typeface="Arial" charset="0"/>
              </a:rPr>
              <a:t>tel.: 274 052 </a:t>
            </a:r>
            <a:r>
              <a:rPr lang="cs-CZ" sz="1600" dirty="0" smtClean="0">
                <a:solidFill>
                  <a:srgbClr val="006AAF"/>
                </a:solidFill>
                <a:latin typeface="Arial" charset="0"/>
              </a:rPr>
              <a:t>331, </a:t>
            </a:r>
            <a:r>
              <a:rPr lang="cs-CZ" sz="1600" dirty="0">
                <a:solidFill>
                  <a:srgbClr val="006AAF"/>
                </a:solidFill>
                <a:latin typeface="Arial" charset="0"/>
              </a:rPr>
              <a:t>e-mail: </a:t>
            </a:r>
            <a:r>
              <a:rPr lang="cs-CZ" sz="1600" u="sng" dirty="0" err="1" smtClean="0">
                <a:solidFill>
                  <a:srgbClr val="0000FF"/>
                </a:solidFill>
                <a:latin typeface="Arial" charset="0"/>
              </a:rPr>
              <a:t>jiri.hrbek</a:t>
            </a:r>
            <a:r>
              <a:rPr lang="cs-CZ" sz="1600" u="sng" dirty="0" smtClean="0">
                <a:solidFill>
                  <a:srgbClr val="0000FF"/>
                </a:solidFill>
                <a:latin typeface="Arial" charset="0"/>
              </a:rPr>
              <a:t>@</a:t>
            </a:r>
            <a:r>
              <a:rPr lang="cs-CZ" sz="1600" u="sng" dirty="0" err="1" smtClean="0">
                <a:solidFill>
                  <a:srgbClr val="0000FF"/>
                </a:solidFill>
                <a:latin typeface="Arial" charset="0"/>
              </a:rPr>
              <a:t>czso.cz</a:t>
            </a:r>
            <a:endParaRPr lang="cs-CZ" sz="1600" u="sng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400" dirty="0">
              <a:solidFill>
                <a:srgbClr val="006AAF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400" dirty="0" smtClean="0">
                <a:solidFill>
                  <a:srgbClr val="006AAF"/>
                </a:solidFill>
                <a:latin typeface="Arial" charset="0"/>
              </a:rPr>
              <a:t>Odbor statistiky zemědělství, lesnictví a životního prostředí ČSÚ</a:t>
            </a:r>
            <a:endParaRPr lang="cs-CZ" sz="2400" dirty="0">
              <a:solidFill>
                <a:srgbClr val="006AA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594172" y="324247"/>
            <a:ext cx="10099228" cy="576064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Zemědělské subjekty a jejich právní formy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90316" y="4068663"/>
            <a:ext cx="7704856" cy="43204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Struktura právních forem zemědělských subjektů</a:t>
            </a:r>
          </a:p>
          <a:p>
            <a:pPr algn="ctr"/>
            <a:endParaRPr lang="cs-CZ" sz="2400" b="1" cap="all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af 10"/>
          <p:cNvGraphicFramePr/>
          <p:nvPr/>
        </p:nvGraphicFramePr>
        <p:xfrm>
          <a:off x="324248" y="4356695"/>
          <a:ext cx="102070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906168" y="1044328"/>
          <a:ext cx="8833020" cy="2843099"/>
        </p:xfrm>
        <a:graphic>
          <a:graphicData uri="http://schemas.openxmlformats.org/drawingml/2006/table">
            <a:tbl>
              <a:tblPr/>
              <a:tblGrid>
                <a:gridCol w="1440000"/>
                <a:gridCol w="3597168"/>
                <a:gridCol w="1265284"/>
                <a:gridCol w="1265284"/>
                <a:gridCol w="1265284"/>
              </a:tblGrid>
              <a:tr h="3742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Subjekty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Ukazatel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0450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Zemědělské subjekty celkem</a:t>
                      </a:r>
                    </a:p>
                  </a:txBody>
                  <a:tcPr marL="724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počet  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26 539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26 246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obhospodařovaná zem. půda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(ha)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3 604 400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3 491 818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-3,1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průměrná výměra (ha)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-2,1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450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fyzické </a:t>
                      </a:r>
                    </a:p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99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počet  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23 714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23 345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obhospodařovaná zem. půda (ha)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923 775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1 063 960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+15,2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průměrná výměra (ha)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+17,0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450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právnické </a:t>
                      </a:r>
                    </a:p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99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 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2 825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2 901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+2,7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obhospodařovaná zem. půda (ha)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2 680 625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2 427 858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-9,4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průměrná výměra (ha)</a:t>
                      </a:r>
                    </a:p>
                  </a:txBody>
                  <a:tcPr marL="7249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-11,8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594172" y="324247"/>
            <a:ext cx="10099228" cy="576064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Velikostní struktura zemědělských subjektů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162124" y="900311"/>
          <a:ext cx="105312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328807" y="3708623"/>
            <a:ext cx="8050341" cy="43204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Zastoupení právních forem ve velikostních skupinách</a:t>
            </a:r>
          </a:p>
          <a:p>
            <a:pPr algn="ctr"/>
            <a:endParaRPr lang="cs-CZ" sz="2400" b="1" cap="all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62324" y="1116335"/>
            <a:ext cx="6120680" cy="43204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Zemědělské subjekty podle výměry půdy</a:t>
            </a:r>
          </a:p>
          <a:p>
            <a:pPr algn="ctr"/>
            <a:endParaRPr lang="cs-CZ" sz="2400" b="1" cap="all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1602284" y="4068663"/>
          <a:ext cx="7344816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594172" y="324247"/>
            <a:ext cx="10099228" cy="504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Pracující v zemědělství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138788" y="828303"/>
            <a:ext cx="39604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Věková struktura </a:t>
            </a:r>
          </a:p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pracovníků v zemědělství</a:t>
            </a:r>
          </a:p>
          <a:p>
            <a:pPr algn="ctr">
              <a:lnSpc>
                <a:spcPct val="90000"/>
              </a:lnSpc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(pravidelně zaměstnaní)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06140" y="972319"/>
          <a:ext cx="5688000" cy="5191200"/>
        </p:xfrm>
        <a:graphic>
          <a:graphicData uri="http://schemas.openxmlformats.org/drawingml/2006/table">
            <a:tbl>
              <a:tblPr/>
              <a:tblGrid>
                <a:gridCol w="2880000"/>
                <a:gridCol w="972000"/>
                <a:gridCol w="972000"/>
                <a:gridCol w="864000"/>
              </a:tblGrid>
              <a:tr h="5379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Změna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600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71BC"/>
                          </a:solidFill>
                          <a:latin typeface="Arial"/>
                        </a:rPr>
                        <a:t>osoby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Pracující celkem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222 693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181 756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-18,4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79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pracující přímo zaměstnaní podnikem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222 693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178 906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-19,7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pravidelně zaměstnaní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183 069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132 130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-27,8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nepravidelně zaměstnaní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39 624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46 777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18,1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pracující nepřímo zaměstnaní podnikem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2 849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71BC"/>
                          </a:solidFill>
                          <a:latin typeface="Arial"/>
                        </a:rPr>
                        <a:t>přepočtení na plně zaměstnané </a:t>
                      </a:r>
                      <a:r>
                        <a:rPr lang="cs-CZ" sz="2000" b="1" i="0" u="none" strike="noStrike" dirty="0" smtClean="0">
                          <a:solidFill>
                            <a:srgbClr val="0071BC"/>
                          </a:solidFill>
                          <a:latin typeface="Arial"/>
                        </a:rPr>
                        <a:t>(AWU)</a:t>
                      </a:r>
                      <a:endParaRPr lang="cs-CZ" sz="2000" b="1" i="0" u="none" strike="noStrike" dirty="0">
                        <a:solidFill>
                          <a:srgbClr val="0071BC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Pracující celkem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166 365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105 916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-36,3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79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pracující přímo zaměstnaní podnikem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166 365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105 078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-36,8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pravidelně zaměstnaní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157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101 071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-35,8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nepravidelně zaměstnaní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9 026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4 007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-55,6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9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pracující nepřímo zaměstnaní podnikem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34132" y="6228903"/>
            <a:ext cx="4626620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62050" indent="-892175"/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AWU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roční pracovní jednotka = počet skutečně odpracovaných hodin v rámci plného pracovního úvazku (v ČR 1800 hod)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f 9"/>
          <p:cNvGraphicFramePr/>
          <p:nvPr/>
        </p:nvGraphicFramePr>
        <p:xfrm>
          <a:off x="6282804" y="4356695"/>
          <a:ext cx="41044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/>
          <p:nvPr/>
        </p:nvGraphicFramePr>
        <p:xfrm>
          <a:off x="5850756" y="1764407"/>
          <a:ext cx="4687237" cy="263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kraje-v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251" y="1188343"/>
            <a:ext cx="8649123" cy="612068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10196" y="1260351"/>
            <a:ext cx="9217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82204" y="593084"/>
            <a:ext cx="9811196" cy="109931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Nárůst počtu pracujících ve věku nad 65 let </a:t>
            </a:r>
          </a:p>
          <a:p>
            <a:pPr>
              <a:spcBef>
                <a:spcPct val="0"/>
              </a:spcBef>
            </a:pPr>
            <a:r>
              <a:rPr lang="cs-CZ" altLang="cs-CZ" sz="2800" b="0" dirty="0" smtClean="0">
                <a:latin typeface="Arial" charset="0"/>
                <a:cs typeface="Arial" charset="0"/>
              </a:rPr>
              <a:t>v období 2010–2013</a:t>
            </a:r>
            <a:endParaRPr lang="cs-CZ" altLang="cs-CZ" sz="2800" b="0" i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 22"/>
          <p:cNvGraphicFramePr/>
          <p:nvPr/>
        </p:nvGraphicFramePr>
        <p:xfrm>
          <a:off x="450156" y="3492599"/>
          <a:ext cx="4896544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94172" y="324247"/>
            <a:ext cx="10099228" cy="523251"/>
          </a:xfrm>
        </p:spPr>
        <p:txBody>
          <a:bodyPr/>
          <a:lstStyle/>
          <a:p>
            <a:r>
              <a:rPr lang="cs-CZ" dirty="0" smtClean="0"/>
              <a:t>Vedoucí zemědělských subjektů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4172" y="900311"/>
            <a:ext cx="5544616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Ženy ve vedoucí pozici</a:t>
            </a:r>
            <a:endParaRPr lang="cs-CZ" sz="2400" dirty="0" smtClean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cs-CZ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54812" y="828303"/>
            <a:ext cx="37444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Zemědělské vzdělání vedoucích pracovníků</a:t>
            </a:r>
            <a:endParaRPr 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14252" y="2916535"/>
            <a:ext cx="3744416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Věková struktura vedoucích pracovníků</a:t>
            </a:r>
            <a:endParaRPr lang="cs-CZ" sz="2400" b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02622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594172" y="1332359"/>
          <a:ext cx="4896544" cy="1440160"/>
        </p:xfrm>
        <a:graphic>
          <a:graphicData uri="http://schemas.openxmlformats.org/drawingml/2006/table">
            <a:tbl>
              <a:tblPr/>
              <a:tblGrid>
                <a:gridCol w="2046317"/>
                <a:gridCol w="978019"/>
                <a:gridCol w="936104"/>
                <a:gridCol w="936104"/>
              </a:tblGrid>
              <a:tr h="544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Změna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(p.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Subjekty celkem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15,1 %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11,8 %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</a:t>
                      </a:r>
                      <a:r>
                        <a:rPr lang="cs-CZ" sz="1800" b="0" i="0" u="none" strike="noStrike" dirty="0" smtClean="0">
                          <a:solidFill>
                            <a:srgbClr val="BD1B21"/>
                          </a:solidFill>
                          <a:latin typeface="Arial"/>
                        </a:rPr>
                        <a:t>3,3</a:t>
                      </a:r>
                      <a:endParaRPr lang="cs-CZ" sz="1800" b="0" i="0" u="none" strike="noStrike" dirty="0">
                        <a:solidFill>
                          <a:srgbClr val="BD1B21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fyzické 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432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16,0 %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12,1 %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</a:t>
                      </a:r>
                      <a:r>
                        <a:rPr lang="cs-CZ" sz="1800" b="0" i="0" u="none" strike="noStrike" dirty="0" smtClean="0">
                          <a:solidFill>
                            <a:srgbClr val="BD1B21"/>
                          </a:solidFill>
                          <a:latin typeface="Arial"/>
                        </a:rPr>
                        <a:t>3,9</a:t>
                      </a:r>
                      <a:endParaRPr lang="cs-CZ" sz="1800" b="0" i="0" u="none" strike="noStrike" dirty="0">
                        <a:solidFill>
                          <a:srgbClr val="BD1B21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69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právnické osoby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432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9,3 %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9,4 %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336600"/>
                          </a:solidFill>
                          <a:latin typeface="Arial"/>
                        </a:rPr>
                        <a:t>+</a:t>
                      </a:r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0,1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5815260" y="4932759"/>
            <a:ext cx="4355976" cy="2016224"/>
            <a:chOff x="5922764" y="4786171"/>
            <a:chExt cx="4355976" cy="2088232"/>
          </a:xfrm>
        </p:grpSpPr>
        <p:graphicFrame>
          <p:nvGraphicFramePr>
            <p:cNvPr id="28" name="Graf 27"/>
            <p:cNvGraphicFramePr/>
            <p:nvPr/>
          </p:nvGraphicFramePr>
          <p:xfrm>
            <a:off x="5922764" y="4786171"/>
            <a:ext cx="4355976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Přímá spojovací čára 17"/>
            <p:cNvCxnSpPr/>
            <p:nvPr/>
          </p:nvCxnSpPr>
          <p:spPr>
            <a:xfrm>
              <a:off x="8358704" y="5009910"/>
              <a:ext cx="0" cy="1224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5778748" y="1476375"/>
            <a:ext cx="4464496" cy="2952328"/>
            <a:chOff x="5778748" y="1476375"/>
            <a:chExt cx="4464496" cy="2952328"/>
          </a:xfrm>
        </p:grpSpPr>
        <p:graphicFrame>
          <p:nvGraphicFramePr>
            <p:cNvPr id="26" name="Graf 25"/>
            <p:cNvGraphicFramePr/>
            <p:nvPr/>
          </p:nvGraphicFramePr>
          <p:xfrm>
            <a:off x="5778748" y="1476375"/>
            <a:ext cx="4464496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35" name="Přímá spojovací čára 34"/>
            <p:cNvCxnSpPr/>
            <p:nvPr/>
          </p:nvCxnSpPr>
          <p:spPr>
            <a:xfrm>
              <a:off x="8247600" y="1620391"/>
              <a:ext cx="0" cy="1152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Přímá spojovací čára 35"/>
          <p:cNvCxnSpPr/>
          <p:nvPr/>
        </p:nvCxnSpPr>
        <p:spPr>
          <a:xfrm>
            <a:off x="3121200" y="3618000"/>
            <a:ext cx="0" cy="253889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6426820" y="4652043"/>
            <a:ext cx="36724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Odborné vzdělávání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/>
          <p:cNvGraphicFramePr/>
          <p:nvPr/>
        </p:nvGraphicFramePr>
        <p:xfrm>
          <a:off x="306140" y="1692399"/>
          <a:ext cx="42484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/>
          <p:cNvGraphicFramePr/>
          <p:nvPr/>
        </p:nvGraphicFramePr>
        <p:xfrm>
          <a:off x="306140" y="3708623"/>
          <a:ext cx="3754556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666180" y="324247"/>
            <a:ext cx="10027220" cy="523251"/>
          </a:xfrm>
        </p:spPr>
        <p:txBody>
          <a:bodyPr/>
          <a:lstStyle/>
          <a:p>
            <a:r>
              <a:rPr lang="cs-CZ" dirty="0" smtClean="0"/>
              <a:t>Zemědělská půda</a:t>
            </a:r>
            <a:endParaRPr lang="cs-CZ" i="1" dirty="0" smtClean="0"/>
          </a:p>
          <a:p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2124" y="900311"/>
            <a:ext cx="3186460" cy="7920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Podíl vlastní </a:t>
            </a:r>
          </a:p>
          <a:p>
            <a:pPr algn="ctr">
              <a:lnSpc>
                <a:spcPct val="90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a najaté půdy</a:t>
            </a:r>
          </a:p>
        </p:txBody>
      </p: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2898428" y="5683961"/>
            <a:ext cx="6048672" cy="15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89438" indent="-4389438">
              <a:lnSpc>
                <a:spcPct val="113000"/>
              </a:lnSpc>
            </a:pPr>
            <a:r>
              <a:rPr lang="cs-CZ" sz="24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Zavlažování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(říjen 2012</a:t>
            </a:r>
            <a:r>
              <a:rPr lang="cs-CZ" sz="2000" dirty="0" smtClean="0">
                <a:solidFill>
                  <a:srgbClr val="0071BC"/>
                </a:solidFill>
                <a:latin typeface="Calibri"/>
                <a:cs typeface="Arial" pitchFamily="34" charset="0"/>
              </a:rPr>
              <a:t>–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září 2013): </a:t>
            </a:r>
          </a:p>
          <a:p>
            <a:pPr marL="4389438" indent="-3668713">
              <a:lnSpc>
                <a:spcPct val="113000"/>
              </a:lnSpc>
            </a:pP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0,51 %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zemědělské půdy (943 subjektů) </a:t>
            </a:r>
          </a:p>
          <a:p>
            <a:pPr>
              <a:lnSpc>
                <a:spcPct val="113000"/>
              </a:lnSpc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Odhadovaná </a:t>
            </a:r>
            <a:r>
              <a:rPr lang="cs-CZ" sz="2000" dirty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celková spotřeba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vody: </a:t>
            </a: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12 520 tis. m</a:t>
            </a:r>
            <a:r>
              <a:rPr lang="cs-CZ" sz="2000" b="1" baseline="30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3 </a:t>
            </a:r>
          </a:p>
          <a:p>
            <a:pPr marL="720725">
              <a:lnSpc>
                <a:spcPct val="113000"/>
              </a:lnSpc>
            </a:pP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 oproti </a:t>
            </a: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roku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o 12,3 % více </a:t>
            </a:r>
          </a:p>
        </p:txBody>
      </p:sp>
      <p:sp>
        <p:nvSpPr>
          <p:cNvPr id="21" name="TextovéPole 5"/>
          <p:cNvSpPr txBox="1">
            <a:spLocks noChangeArrowheads="1"/>
          </p:cNvSpPr>
          <p:nvPr/>
        </p:nvSpPr>
        <p:spPr bwMode="auto">
          <a:xfrm>
            <a:off x="2898428" y="4428703"/>
            <a:ext cx="7794972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Podíl zemědělské půdy na rozloze ČR: 44,3 %</a:t>
            </a:r>
          </a:p>
          <a:p>
            <a:pPr>
              <a:lnSpc>
                <a:spcPct val="114000"/>
              </a:lnSpc>
            </a:pP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Zornění: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71,3 %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  <a:sym typeface="Wingdings"/>
              </a:rPr>
              <a:t> od roku 2000 </a:t>
            </a:r>
            <a:r>
              <a:rPr lang="cs-C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pokles o 4,7 </a:t>
            </a:r>
            <a:r>
              <a:rPr lang="cs-CZ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p.b</a:t>
            </a:r>
            <a:r>
              <a:rPr lang="cs-C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cs-CZ" sz="2000" b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Trvalé travní porosty: 27,5 %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 z. p. </a:t>
            </a:r>
            <a:r>
              <a:rPr lang="cs-CZ" sz="2000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  <a:sym typeface="Wingdings"/>
              </a:rPr>
              <a:t> od r. 2000 </a:t>
            </a:r>
            <a:r>
              <a:rPr lang="cs-CZ" sz="2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nárůst o 4,7 </a:t>
            </a:r>
            <a:r>
              <a:rPr lang="cs-CZ" sz="2000" b="1" dirty="0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p.b</a:t>
            </a:r>
            <a:r>
              <a:rPr lang="cs-CZ" sz="2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000" b="1" baseline="300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Graf 17"/>
          <p:cNvGraphicFramePr/>
          <p:nvPr/>
        </p:nvGraphicFramePr>
        <p:xfrm>
          <a:off x="557672" y="5868863"/>
          <a:ext cx="2088232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2970436" y="1044327"/>
          <a:ext cx="6875785" cy="3247372"/>
        </p:xfrm>
        <a:graphic>
          <a:graphicData uri="http://schemas.openxmlformats.org/drawingml/2006/table">
            <a:tbl>
              <a:tblPr/>
              <a:tblGrid>
                <a:gridCol w="2988000"/>
                <a:gridCol w="971785"/>
                <a:gridCol w="972000"/>
                <a:gridCol w="972000"/>
                <a:gridCol w="972000"/>
              </a:tblGrid>
              <a:tr h="5400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Využití zemědělské půdy (tis. ha)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Změna </a:t>
                      </a:r>
                      <a:b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Rozdíl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Obhospodařovaná zemědělská půda celkem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3 604,4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3 491,8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-112,6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-3,1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3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z toho: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Orná půda</a:t>
                      </a: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2 738,4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2 489,0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-249,4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-9,1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Chmelnice</a:t>
                      </a: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5,2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-25,7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Vinice</a:t>
                      </a: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10,6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14,9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+40,6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Ovocné sady</a:t>
                      </a: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21,0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BD1B21"/>
                          </a:solidFill>
                          <a:latin typeface="Arial"/>
                        </a:rPr>
                        <a:t>-</a:t>
                      </a:r>
                      <a:r>
                        <a:rPr lang="cs-CZ" sz="1800" b="0" i="0" u="none" strike="noStrike" dirty="0" smtClean="0">
                          <a:solidFill>
                            <a:srgbClr val="BD1B21"/>
                          </a:solidFill>
                          <a:latin typeface="Arial"/>
                        </a:rPr>
                        <a:t>5,0</a:t>
                      </a:r>
                      <a:endParaRPr lang="cs-CZ" sz="1800" b="0" i="0" u="none" strike="noStrike" dirty="0">
                        <a:solidFill>
                          <a:srgbClr val="BD1B21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Trvalé travní porosty</a:t>
                      </a:r>
                    </a:p>
                  </a:txBody>
                  <a:tcPr marL="18288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821,8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960,1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138,3</a:t>
                      </a: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336600"/>
                          </a:solidFill>
                          <a:latin typeface="Arial"/>
                        </a:rPr>
                        <a:t>+16,8</a:t>
                      </a:r>
                      <a:endParaRPr lang="cs-CZ" sz="1800" b="0" i="0" u="none" strike="noStrike" dirty="0">
                        <a:solidFill>
                          <a:srgbClr val="336600"/>
                        </a:solidFill>
                        <a:latin typeface="Arial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KTG_vlastni-pu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1891" y="972319"/>
            <a:ext cx="8653321" cy="612365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0196" y="1044327"/>
            <a:ext cx="9217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82204" y="396255"/>
            <a:ext cx="9811196" cy="117132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Nárůst vlastní obhospodařované půdy </a:t>
            </a:r>
          </a:p>
          <a:p>
            <a:pPr>
              <a:spcBef>
                <a:spcPct val="0"/>
              </a:spcBef>
            </a:pPr>
            <a:r>
              <a:rPr lang="cs-CZ" altLang="cs-CZ" sz="2800" b="0" dirty="0" smtClean="0">
                <a:latin typeface="Arial" charset="0"/>
                <a:cs typeface="Arial" charset="0"/>
              </a:rPr>
              <a:t>v období 2000–2013</a:t>
            </a:r>
            <a:endParaRPr lang="cs-CZ" altLang="cs-CZ" sz="28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SÚ Prezentace CZ - bíl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3600" b="1" cap="all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ČSÚ Prezentace CZ - bílá</Template>
  <TotalTime>8657</TotalTime>
  <Words>2091</Words>
  <Application>Microsoft Office PowerPoint</Application>
  <PresentationFormat>Vlastní</PresentationFormat>
  <Paragraphs>834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ČSÚ Prezentace CZ - bílá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Company>ČSÚ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macova4870</dc:creator>
  <cp:keywords>Prezentace,modrá,ČSÚ</cp:keywords>
  <cp:lastModifiedBy>macova4870</cp:lastModifiedBy>
  <cp:revision>1043</cp:revision>
  <dcterms:created xsi:type="dcterms:W3CDTF">2014-07-01T09:39:53Z</dcterms:created>
  <dcterms:modified xsi:type="dcterms:W3CDTF">2014-08-28T13:24:39Z</dcterms:modified>
</cp:coreProperties>
</file>