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olors1.xml" ContentType="application/vnd.ms-office.chartcolorstyl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1" r:id="rId2"/>
    <p:sldId id="272" r:id="rId3"/>
    <p:sldId id="280" r:id="rId4"/>
    <p:sldId id="291" r:id="rId5"/>
    <p:sldId id="281" r:id="rId6"/>
    <p:sldId id="290" r:id="rId7"/>
    <p:sldId id="282" r:id="rId8"/>
    <p:sldId id="273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79" r:id="rId17"/>
  </p:sldIdLst>
  <p:sldSz cx="10693400" cy="7561263"/>
  <p:notesSz cx="6797675" cy="9926638"/>
  <p:defaultTextStyle>
    <a:defPPr>
      <a:defRPr lang="en-US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71BC"/>
    <a:srgbClr val="BD1B21"/>
    <a:srgbClr val="A01220"/>
    <a:srgbClr val="006AA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17" autoAdjust="0"/>
  </p:normalViewPr>
  <p:slideViewPr>
    <p:cSldViewPr>
      <p:cViewPr varScale="1">
        <p:scale>
          <a:sx n="102" d="100"/>
          <a:sy n="102" d="100"/>
        </p:scale>
        <p:origin x="-732" y="-90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CSU\Sekce4\Porady\2014\Komunikace_revize\Snidane_s_novinari_19_6_2014\Podklady\Vita_dotaz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SU\Sekce4\Porady\2014\Komunikace_revize\Snidane_s_novinari_19_6_2014\Podklady\edp_notifikacni_tabulky_03_2014_czv2%20(1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SU\Sekce4\Porady\2014\Komunikace_revize\Snidane_s_novinari_19_6_2014\Podklady\edp_notifikacni_tabulky_03_2014_czv2%20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>
        <c:manualLayout>
          <c:layoutTarget val="inner"/>
          <c:xMode val="edge"/>
          <c:yMode val="edge"/>
          <c:x val="0.10984218012942691"/>
          <c:y val="2.5916977857617086E-2"/>
          <c:w val="0.87444892359764081"/>
          <c:h val="0.78854932455498161"/>
        </c:manualLayout>
      </c:layout>
      <c:barChart>
        <c:barDir val="col"/>
        <c:grouping val="stacked"/>
        <c:ser>
          <c:idx val="0"/>
          <c:order val="0"/>
          <c:tx>
            <c:v>HDP před revizí</c:v>
          </c:tx>
          <c:spPr>
            <a:solidFill>
              <a:srgbClr val="0071BC"/>
            </a:solidFill>
            <a:ln>
              <a:noFill/>
            </a:ln>
            <a:effectLst/>
          </c:spPr>
          <c:cat>
            <c:strRef>
              <c:f>List1!$C$20:$C$21</c:f>
              <c:strCache>
                <c:ptCount val="2"/>
                <c:pt idx="0">
                  <c:v>HDP, před revizí</c:v>
                </c:pt>
                <c:pt idx="1">
                  <c:v>HDP, po revizi</c:v>
                </c:pt>
              </c:strCache>
            </c:strRef>
          </c:cat>
          <c:val>
            <c:numRef>
              <c:f>List1!$D$20:$D$21</c:f>
              <c:numCache>
                <c:formatCode>General</c:formatCode>
                <c:ptCount val="2"/>
                <c:pt idx="0">
                  <c:v>3790880</c:v>
                </c:pt>
                <c:pt idx="1">
                  <c:v>3790880</c:v>
                </c:pt>
              </c:numCache>
            </c:numRef>
          </c:val>
        </c:ser>
        <c:ser>
          <c:idx val="1"/>
          <c:order val="1"/>
          <c:tx>
            <c:v>ESA 2010</c:v>
          </c:tx>
          <c:spPr>
            <a:solidFill>
              <a:srgbClr val="BD1B21"/>
            </a:solidFill>
            <a:ln>
              <a:noFill/>
            </a:ln>
            <a:effectLst/>
          </c:spPr>
          <c:cat>
            <c:strRef>
              <c:f>List1!$C$20:$C$21</c:f>
              <c:strCache>
                <c:ptCount val="2"/>
                <c:pt idx="0">
                  <c:v>HDP, před revizí</c:v>
                </c:pt>
                <c:pt idx="1">
                  <c:v>HDP, po revizi</c:v>
                </c:pt>
              </c:strCache>
            </c:strRef>
          </c:cat>
          <c:val>
            <c:numRef>
              <c:f>List1!$E$20:$E$21</c:f>
              <c:numCache>
                <c:formatCode>General</c:formatCode>
                <c:ptCount val="2"/>
                <c:pt idx="0">
                  <c:v>0</c:v>
                </c:pt>
                <c:pt idx="1">
                  <c:v>120700</c:v>
                </c:pt>
              </c:numCache>
            </c:numRef>
          </c:val>
        </c:ser>
        <c:ser>
          <c:idx val="2"/>
          <c:order val="2"/>
          <c:tx>
            <c:v>Ostatni</c:v>
          </c:tx>
          <c:spPr>
            <a:solidFill>
              <a:srgbClr val="92D050"/>
            </a:solidFill>
            <a:ln>
              <a:noFill/>
            </a:ln>
            <a:effectLst/>
          </c:spPr>
          <c:cat>
            <c:strRef>
              <c:f>List1!$C$20:$C$21</c:f>
              <c:strCache>
                <c:ptCount val="2"/>
                <c:pt idx="0">
                  <c:v>HDP, před revizí</c:v>
                </c:pt>
                <c:pt idx="1">
                  <c:v>HDP, po revizi</c:v>
                </c:pt>
              </c:strCache>
            </c:strRef>
          </c:cat>
          <c:val>
            <c:numRef>
              <c:f>List1!$F$20:$F$21</c:f>
              <c:numCache>
                <c:formatCode>General</c:formatCode>
                <c:ptCount val="2"/>
                <c:pt idx="0">
                  <c:v>0</c:v>
                </c:pt>
                <c:pt idx="1">
                  <c:v>44900</c:v>
                </c:pt>
              </c:numCache>
            </c:numRef>
          </c:val>
        </c:ser>
        <c:overlap val="100"/>
        <c:axId val="69361024"/>
        <c:axId val="69383296"/>
      </c:barChart>
      <c:catAx>
        <c:axId val="693610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69383296"/>
        <c:crosses val="autoZero"/>
        <c:auto val="1"/>
        <c:lblAlgn val="ctr"/>
        <c:lblOffset val="100"/>
      </c:catAx>
      <c:valAx>
        <c:axId val="69383296"/>
        <c:scaling>
          <c:orientation val="minMax"/>
          <c:min val="0"/>
        </c:scaling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6936102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483122534996119E-3"/>
                <c:y val="0.36526040003993931"/>
              </c:manualLayout>
            </c:layout>
            <c:tx>
              <c:rich>
                <a:bodyPr rot="-5400000" vert="horz"/>
                <a:lstStyle/>
                <a:p>
                  <a:pPr>
                    <a:defRPr/>
                  </a:pPr>
                  <a:r>
                    <a:rPr lang="cs-CZ"/>
                    <a:t>bil. Kč</a:t>
                  </a:r>
                  <a:endParaRPr lang="en-US"/>
                </a:p>
              </c:rich>
            </c:tx>
            <c:spPr>
              <a:noFill/>
              <a:ln>
                <a:noFill/>
              </a:ln>
              <a:effectLst/>
            </c:sp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solidFill>
            <a:schemeClr val="bg1">
              <a:lumMod val="50000"/>
            </a:schemeClr>
          </a:solidFill>
        </a:ln>
        <a:effectLst/>
      </c:spPr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stacked"/>
        <c:ser>
          <c:idx val="0"/>
          <c:order val="0"/>
          <c:spPr>
            <a:solidFill>
              <a:srgbClr val="0071BC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4,</a:t>
                    </a:r>
                    <a:r>
                      <a:rPr lang="cs-CZ" smtClean="0"/>
                      <a:t>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spPr>
              <a:solidFill>
                <a:schemeClr val="bg1"/>
              </a:solidFill>
            </c:spPr>
            <c:showVal val="1"/>
          </c:dLbls>
          <c:cat>
            <c:strRef>
              <c:f>'Tabulka 1'!$D$51:$D$52</c:f>
              <c:strCache>
                <c:ptCount val="2"/>
                <c:pt idx="0">
                  <c:v>EDP před revizí</c:v>
                </c:pt>
                <c:pt idx="1">
                  <c:v>EDP po revizi</c:v>
                </c:pt>
              </c:strCache>
            </c:strRef>
          </c:cat>
          <c:val>
            <c:numRef>
              <c:f>'Tabulka 1'!$E$51:$E$52</c:f>
              <c:numCache>
                <c:formatCode>0.0%</c:formatCode>
                <c:ptCount val="2"/>
                <c:pt idx="0">
                  <c:v>-4.7252880597644882E-2</c:v>
                </c:pt>
                <c:pt idx="1">
                  <c:v>-4.5348253932480723E-2</c:v>
                </c:pt>
              </c:numCache>
            </c:numRef>
          </c:val>
        </c:ser>
        <c:overlap val="100"/>
        <c:axId val="69515520"/>
        <c:axId val="69521408"/>
      </c:barChart>
      <c:catAx>
        <c:axId val="69515520"/>
        <c:scaling>
          <c:orientation val="minMax"/>
        </c:scaling>
        <c:axPos val="b"/>
        <c:tickLblPos val="high"/>
        <c:crossAx val="69521408"/>
        <c:crosses val="autoZero"/>
        <c:auto val="1"/>
        <c:lblAlgn val="ctr"/>
        <c:lblOffset val="100"/>
      </c:catAx>
      <c:valAx>
        <c:axId val="69521408"/>
        <c:scaling>
          <c:orientation val="minMax"/>
          <c:max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numFmt formatCode="0.0%" sourceLinked="1"/>
        <c:tickLblPos val="nextTo"/>
        <c:crossAx val="69515520"/>
        <c:crosses val="autoZero"/>
        <c:crossBetween val="between"/>
        <c:majorUnit val="1.0000000000000005E-2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stacked"/>
        <c:ser>
          <c:idx val="0"/>
          <c:order val="0"/>
          <c:spPr>
            <a:solidFill>
              <a:srgbClr val="0071BC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38,</a:t>
                    </a:r>
                    <a:r>
                      <a:rPr lang="cs-CZ" smtClean="0"/>
                      <a:t>1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spPr>
              <a:solidFill>
                <a:prstClr val="white"/>
              </a:solidFill>
            </c:spPr>
            <c:showVal val="1"/>
          </c:dLbls>
          <c:cat>
            <c:strRef>
              <c:f>'Tabulka 1'!$D$58:$D$59</c:f>
              <c:strCache>
                <c:ptCount val="2"/>
                <c:pt idx="0">
                  <c:v>EDP před revizí</c:v>
                </c:pt>
                <c:pt idx="1">
                  <c:v>EDP po revizi</c:v>
                </c:pt>
              </c:strCache>
            </c:strRef>
          </c:cat>
          <c:val>
            <c:numRef>
              <c:f>'Tabulka 1'!$E$58:$E$59</c:f>
              <c:numCache>
                <c:formatCode>0.0%</c:formatCode>
                <c:ptCount val="2"/>
                <c:pt idx="0">
                  <c:v>0.38365366352931307</c:v>
                </c:pt>
                <c:pt idx="1">
                  <c:v>0.38189391685210688</c:v>
                </c:pt>
              </c:numCache>
            </c:numRef>
          </c:val>
        </c:ser>
        <c:overlap val="100"/>
        <c:axId val="73690112"/>
        <c:axId val="73700096"/>
      </c:barChart>
      <c:catAx>
        <c:axId val="73690112"/>
        <c:scaling>
          <c:orientation val="minMax"/>
        </c:scaling>
        <c:axPos val="b"/>
        <c:tickLblPos val="high"/>
        <c:crossAx val="73700096"/>
        <c:crosses val="autoZero"/>
        <c:auto val="1"/>
        <c:lblAlgn val="ctr"/>
        <c:lblOffset val="100"/>
      </c:catAx>
      <c:valAx>
        <c:axId val="73700096"/>
        <c:scaling>
          <c:orientation val="minMax"/>
          <c:max val="0.45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numFmt formatCode="0.0%" sourceLinked="1"/>
        <c:tickLblPos val="nextTo"/>
        <c:crossAx val="73690112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cs-CZ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56153A-0633-49D0-BD1E-5C9CCD65601D}" type="datetimeFigureOut">
              <a:rPr lang="en-US"/>
              <a:pPr>
                <a:defRPr/>
              </a:pPr>
              <a:t>6/19/2014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56EA42-405D-4797-B769-D9BAAB45E0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41809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CEED37-71F7-47C0-85F1-8E1595D98640}" type="datetimeFigureOut">
              <a:rPr lang="en-US"/>
              <a:pPr>
                <a:defRPr/>
              </a:pPr>
              <a:t>6/19/2014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8481F4-1B5D-4218-A6FC-84334504DED2}" type="slidenum">
              <a:rPr lang="en-US"/>
              <a:pPr>
                <a:defRPr/>
              </a:pPr>
              <a:t>‹#›</a:t>
            </a:fld>
            <a:r>
              <a:rPr lang="cs-CZ" dirty="0"/>
              <a:t>/x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17491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476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970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465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960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47444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7"/>
          <p:cNvSpPr txBox="1">
            <a:spLocks noChangeArrowheads="1"/>
          </p:cNvSpPr>
          <p:nvPr/>
        </p:nvSpPr>
        <p:spPr bwMode="auto">
          <a:xfrm>
            <a:off x="3024188" y="7091363"/>
            <a:ext cx="61499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cs-CZ" altLang="cs-CZ" sz="1200" b="1">
                <a:solidFill>
                  <a:srgbClr val="0071BC"/>
                </a:solidFill>
                <a:latin typeface="Arial" charset="0"/>
              </a:rPr>
              <a:t>ČESKÝ STATISTICKÝ ÚŘAD  |  Na padesátém 81, 100 82 Praha 10  |  www.czso.cz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8075" y="1152525"/>
            <a:ext cx="3744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ástupný symbol pro text 7"/>
          <p:cNvSpPr>
            <a:spLocks noGrp="1"/>
          </p:cNvSpPr>
          <p:nvPr>
            <p:ph type="body" sz="quarter" idx="11"/>
          </p:nvPr>
        </p:nvSpPr>
        <p:spPr>
          <a:xfrm>
            <a:off x="3006000" y="5040000"/>
            <a:ext cx="7020000" cy="7197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3600" b="1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/>
          </p:nvPr>
        </p:nvSpPr>
        <p:spPr>
          <a:xfrm>
            <a:off x="3006000" y="2664000"/>
            <a:ext cx="7020000" cy="216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4500" b="1" cap="all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4500" b="1">
                <a:latin typeface="Arial" pitchFamily="34" charset="0"/>
                <a:cs typeface="Arial" pitchFamily="34" charset="0"/>
              </a:defRPr>
            </a:lvl2pPr>
            <a:lvl3pPr>
              <a:defRPr sz="4500" b="1">
                <a:latin typeface="Arial" pitchFamily="34" charset="0"/>
                <a:cs typeface="Arial" pitchFamily="34" charset="0"/>
              </a:defRPr>
            </a:lvl3pPr>
            <a:lvl4pPr>
              <a:defRPr sz="4500" b="1">
                <a:latin typeface="Arial" pitchFamily="34" charset="0"/>
                <a:cs typeface="Arial" pitchFamily="34" charset="0"/>
              </a:defRPr>
            </a:lvl4pPr>
            <a:lvl5pPr>
              <a:defRPr sz="4500"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3006000" y="5868000"/>
            <a:ext cx="7020000" cy="71970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1042988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000" b="0" i="0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tex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3" y="6994525"/>
            <a:ext cx="9001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ovéPole 7"/>
          <p:cNvSpPr txBox="1">
            <a:spLocks noChangeArrowheads="1"/>
          </p:cNvSpPr>
          <p:nvPr/>
        </p:nvSpPr>
        <p:spPr bwMode="auto">
          <a:xfrm>
            <a:off x="9347200" y="7091363"/>
            <a:ext cx="7143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5570BDE0-E36B-4583-81C3-0C1637A1EAA7}" type="slidenum">
              <a:rPr lang="cs-CZ" altLang="cs-CZ" sz="1200" b="1">
                <a:solidFill>
                  <a:srgbClr val="0071BC"/>
                </a:solidFill>
                <a:latin typeface="Arial" charset="0"/>
              </a:rPr>
              <a:pPr algn="r"/>
              <a:t>‹#›</a:t>
            </a:fld>
            <a:endParaRPr lang="cs-CZ" altLang="cs-CZ" sz="1200" b="1">
              <a:solidFill>
                <a:srgbClr val="0071BC"/>
              </a:solidFill>
              <a:latin typeface="Arial" charset="0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846106" y="449068"/>
            <a:ext cx="9215502" cy="97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3000" b="1" kern="1200" cap="none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/>
          </p:nvPr>
        </p:nvSpPr>
        <p:spPr>
          <a:xfrm>
            <a:off x="846106" y="1620000"/>
            <a:ext cx="9215502" cy="518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1042988" rtl="0" eaLnBrk="1" fontAlgn="base" latinLnBrk="0" hangingPunct="1">
              <a:lnSpc>
                <a:spcPts val="3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400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  <a:lvl2pPr marL="521496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042990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564485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85980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7"/>
          <p:cNvSpPr txBox="1">
            <a:spLocks noChangeArrowheads="1"/>
          </p:cNvSpPr>
          <p:nvPr/>
        </p:nvSpPr>
        <p:spPr bwMode="auto">
          <a:xfrm>
            <a:off x="9347200" y="7091363"/>
            <a:ext cx="7143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5300B9D4-465F-4F99-A424-45B8D5807F48}" type="slidenum">
              <a:rPr lang="cs-CZ" altLang="cs-CZ" sz="1200" b="1">
                <a:solidFill>
                  <a:srgbClr val="0071BC"/>
                </a:solidFill>
                <a:latin typeface="Arial" charset="0"/>
              </a:rPr>
              <a:pPr algn="r"/>
              <a:t>‹#›</a:t>
            </a:fld>
            <a:endParaRPr lang="cs-CZ" altLang="cs-CZ" sz="1200" b="1">
              <a:solidFill>
                <a:srgbClr val="0071BC"/>
              </a:solidFill>
              <a:latin typeface="Arial" charset="0"/>
            </a:endParaRPr>
          </a:p>
        </p:txBody>
      </p:sp>
      <p:pic>
        <p:nvPicPr>
          <p:cNvPr id="6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3" y="6994525"/>
            <a:ext cx="9001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Zástupný symbol pro text 8"/>
          <p:cNvSpPr>
            <a:spLocks noGrp="1"/>
          </p:cNvSpPr>
          <p:nvPr>
            <p:ph type="body" sz="quarter" idx="12"/>
          </p:nvPr>
        </p:nvSpPr>
        <p:spPr>
          <a:xfrm>
            <a:off x="846106" y="1620000"/>
            <a:ext cx="9215502" cy="5184000"/>
          </a:xfrm>
          <a:prstGeom prst="rect">
            <a:avLst/>
          </a:prstGeom>
        </p:spPr>
        <p:txBody>
          <a:bodyPr lIns="0" tIns="0" rIns="0" bIns="0"/>
          <a:lstStyle>
            <a:lvl1pPr marL="0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 sz="2400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  <a:lvl2pPr marL="720000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 sz="2000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2pPr>
            <a:lvl3pPr marL="1152000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 sz="1800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3pPr>
            <a:lvl4pPr marL="1825233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346728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5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846106" y="449068"/>
            <a:ext cx="9215502" cy="97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3000" b="1" kern="1200" cap="none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7"/>
          <p:cNvSpPr txBox="1">
            <a:spLocks noChangeArrowheads="1"/>
          </p:cNvSpPr>
          <p:nvPr/>
        </p:nvSpPr>
        <p:spPr bwMode="auto">
          <a:xfrm>
            <a:off x="9347200" y="7091363"/>
            <a:ext cx="7143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A6009802-2072-4118-B64F-A2FA4801B952}" type="slidenum">
              <a:rPr lang="cs-CZ" altLang="cs-CZ" sz="1200" b="1">
                <a:solidFill>
                  <a:srgbClr val="0071BC"/>
                </a:solidFill>
                <a:latin typeface="Arial" charset="0"/>
              </a:rPr>
              <a:pPr algn="r"/>
              <a:t>‹#›</a:t>
            </a:fld>
            <a:endParaRPr lang="cs-CZ" altLang="cs-CZ" sz="1200" b="1">
              <a:solidFill>
                <a:srgbClr val="0071BC"/>
              </a:solidFill>
              <a:latin typeface="Arial" charset="0"/>
            </a:endParaRPr>
          </a:p>
        </p:txBody>
      </p:sp>
      <p:pic>
        <p:nvPicPr>
          <p:cNvPr id="6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3" y="6994525"/>
            <a:ext cx="9001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846106" y="1620000"/>
            <a:ext cx="9215502" cy="518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846106" y="449068"/>
            <a:ext cx="9215502" cy="97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3000" b="1" kern="1200" cap="none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7"/>
          <p:cNvSpPr txBox="1">
            <a:spLocks noChangeArrowheads="1"/>
          </p:cNvSpPr>
          <p:nvPr/>
        </p:nvSpPr>
        <p:spPr bwMode="auto">
          <a:xfrm>
            <a:off x="9347200" y="7091363"/>
            <a:ext cx="7143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586C3552-325B-4C27-8420-E5F0FD666720}" type="slidenum">
              <a:rPr lang="cs-CZ" altLang="cs-CZ" sz="1200" b="1">
                <a:solidFill>
                  <a:srgbClr val="0071BC"/>
                </a:solidFill>
                <a:latin typeface="Arial" charset="0"/>
              </a:rPr>
              <a:pPr algn="r"/>
              <a:t>‹#›</a:t>
            </a:fld>
            <a:endParaRPr lang="cs-CZ" altLang="cs-CZ" sz="1200" b="1">
              <a:solidFill>
                <a:srgbClr val="0071BC"/>
              </a:solidFill>
              <a:latin typeface="Arial" charset="0"/>
            </a:endParaRPr>
          </a:p>
        </p:txBody>
      </p:sp>
      <p:pic>
        <p:nvPicPr>
          <p:cNvPr id="7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3" y="6994525"/>
            <a:ext cx="9001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846106" y="449068"/>
            <a:ext cx="9215502" cy="5232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3000" b="1" kern="1200" cap="none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846106" y="1224000"/>
            <a:ext cx="9215502" cy="55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7"/>
          <p:cNvSpPr txBox="1">
            <a:spLocks noChangeArrowheads="1"/>
          </p:cNvSpPr>
          <p:nvPr/>
        </p:nvSpPr>
        <p:spPr bwMode="auto">
          <a:xfrm>
            <a:off x="9347200" y="7091363"/>
            <a:ext cx="7143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586C3552-325B-4C27-8420-E5F0FD666720}" type="slidenum">
              <a:rPr lang="cs-CZ" altLang="cs-CZ" sz="1200" b="1">
                <a:solidFill>
                  <a:srgbClr val="0071BC"/>
                </a:solidFill>
                <a:latin typeface="Arial" charset="0"/>
              </a:rPr>
              <a:pPr algn="r"/>
              <a:t>‹#›</a:t>
            </a:fld>
            <a:endParaRPr lang="cs-CZ" altLang="cs-CZ" sz="1200" b="1">
              <a:solidFill>
                <a:srgbClr val="0071BC"/>
              </a:solidFill>
              <a:latin typeface="Arial" charset="0"/>
            </a:endParaRPr>
          </a:p>
        </p:txBody>
      </p:sp>
      <p:pic>
        <p:nvPicPr>
          <p:cNvPr id="7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3" y="6994525"/>
            <a:ext cx="9001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7"/>
          <p:cNvSpPr txBox="1">
            <a:spLocks noChangeArrowheads="1"/>
          </p:cNvSpPr>
          <p:nvPr/>
        </p:nvSpPr>
        <p:spPr bwMode="auto">
          <a:xfrm>
            <a:off x="3024188" y="7091363"/>
            <a:ext cx="61499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cs-CZ" altLang="cs-CZ" sz="1200" b="1">
                <a:solidFill>
                  <a:srgbClr val="0071BC"/>
                </a:solidFill>
                <a:latin typeface="Arial" charset="0"/>
              </a:rPr>
              <a:t>ČESKÝ STATISTICKÝ ÚŘAD  |  Na padesátém 81, 100 82 Praha 10  |  www.czso.cz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8075" y="1152525"/>
            <a:ext cx="3744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3006000" y="3960000"/>
            <a:ext cx="7020000" cy="144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4300" b="1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10691813" cy="107950"/>
          </a:xfrm>
          <a:prstGeom prst="rect">
            <a:avLst/>
          </a:prstGeom>
          <a:solidFill>
            <a:srgbClr val="0071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anchor="ctr"/>
          <a:lstStyle/>
          <a:p>
            <a:pPr algn="ctr" defTabSz="104299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5" r:id="rId6"/>
    <p:sldLayoutId id="2147483894" r:id="rId7"/>
  </p:sldLayoutIdLst>
  <p:timing>
    <p:tnLst>
      <p:par>
        <p:cTn id="1" dur="indefinite" restart="never" nodeType="tmRoot"/>
      </p:par>
    </p:tnLst>
  </p:timing>
  <p:txStyles>
    <p:titleStyle>
      <a:lvl1pPr algn="ctr" defTabSz="1042988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4572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9144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3716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18288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525" indent="-390525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138" indent="-325438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38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38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325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222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718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213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708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95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90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85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81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76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970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465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960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zso.cz/csu/redakce.nsf/i/hdp_narodni_ucty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jitka.erhartova@czso.cz" TargetMode="External"/><Relationship Id="rId2" Type="http://schemas.openxmlformats.org/officeDocument/2006/relationships/hyperlink" Target="mailto:dalibor.holy@czso.cz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pp.eurostat.ec.europa.eu/portal/page/portal/esa_2010/introduction" TargetMode="External"/><Relationship Id="rId2" Type="http://schemas.openxmlformats.org/officeDocument/2006/relationships/hyperlink" Target="http://www.cnb.cz/cs/statistika/platebni_bilance_stat/implementace_manualu_bmp6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text 1"/>
          <p:cNvSpPr>
            <a:spLocks noGrp="1"/>
          </p:cNvSpPr>
          <p:nvPr>
            <p:ph type="body" sz="quarter" idx="11"/>
          </p:nvPr>
        </p:nvSpPr>
        <p:spPr bwMode="auto">
          <a:xfrm>
            <a:off x="3006725" y="5148783"/>
            <a:ext cx="7019925" cy="108012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sz="3200" dirty="0" smtClean="0">
                <a:latin typeface="Arial" charset="0"/>
                <a:cs typeface="Arial" charset="0"/>
              </a:rPr>
              <a:t>Jaroslav Sixta</a:t>
            </a:r>
            <a:endParaRPr lang="cs-CZ" altLang="cs-CZ" sz="3200" dirty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3200" dirty="0" smtClean="0">
                <a:latin typeface="Arial" charset="0"/>
                <a:cs typeface="Arial" charset="0"/>
              </a:rPr>
              <a:t>Vítězslav </a:t>
            </a:r>
            <a:r>
              <a:rPr lang="cs-CZ" altLang="cs-CZ" sz="3200" dirty="0" err="1" smtClean="0">
                <a:latin typeface="Arial" charset="0"/>
                <a:cs typeface="Arial" charset="0"/>
              </a:rPr>
              <a:t>Ondruš</a:t>
            </a:r>
            <a:endParaRPr lang="cs-CZ" altLang="cs-CZ" sz="3200" dirty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endParaRPr lang="cs-CZ" altLang="cs-CZ" sz="2400" dirty="0">
              <a:latin typeface="Arial" charset="0"/>
              <a:cs typeface="Arial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3006725" y="2988195"/>
            <a:ext cx="7380535" cy="2160588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IMPLEMENTACE ESA 2010 </a:t>
            </a:r>
          </a:p>
          <a:p>
            <a:pPr>
              <a:spcBef>
                <a:spcPts val="1200"/>
              </a:spcBef>
              <a:defRPr/>
            </a:pPr>
            <a:r>
              <a:rPr lang="cs-CZ" sz="2400" dirty="0"/>
              <a:t>MIMOŘÁDNÁ REVIZE NÁRODNÍCH </a:t>
            </a:r>
            <a:r>
              <a:rPr lang="cs-CZ" sz="2400" dirty="0" smtClean="0"/>
              <a:t>ÚČTŮ</a:t>
            </a:r>
            <a:endParaRPr lang="cs-CZ" sz="2400" dirty="0"/>
          </a:p>
        </p:txBody>
      </p:sp>
      <p:sp>
        <p:nvSpPr>
          <p:cNvPr id="8196" name="Zástupný symbol pro text 3"/>
          <p:cNvSpPr>
            <a:spLocks noGrp="1"/>
          </p:cNvSpPr>
          <p:nvPr>
            <p:ph type="body" sz="quarter" idx="13"/>
          </p:nvPr>
        </p:nvSpPr>
        <p:spPr bwMode="auto">
          <a:xfrm>
            <a:off x="3006725" y="6120184"/>
            <a:ext cx="7019925" cy="612775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>
                <a:latin typeface="Arial" charset="0"/>
                <a:cs typeface="Arial" charset="0"/>
              </a:rPr>
              <a:t/>
            </a:r>
            <a:br>
              <a:rPr lang="cs-CZ" altLang="cs-CZ" dirty="0">
                <a:latin typeface="Arial" charset="0"/>
                <a:cs typeface="Arial" charset="0"/>
              </a:rPr>
            </a:br>
            <a:r>
              <a:rPr lang="cs-CZ" altLang="cs-CZ" dirty="0" smtClean="0">
                <a:latin typeface="Arial" charset="0"/>
                <a:cs typeface="Arial" charset="0"/>
              </a:rPr>
              <a:t>19</a:t>
            </a:r>
            <a:r>
              <a:rPr lang="cs-CZ" altLang="cs-CZ" dirty="0">
                <a:latin typeface="Arial" charset="0"/>
                <a:cs typeface="Arial" charset="0"/>
              </a:rPr>
              <a:t>. června </a:t>
            </a:r>
            <a:r>
              <a:rPr lang="cs-CZ" altLang="cs-CZ" dirty="0" smtClean="0">
                <a:latin typeface="Arial" charset="0"/>
                <a:cs typeface="Arial" charset="0"/>
              </a:rPr>
              <a:t>2014, ČSÚ Praha</a:t>
            </a:r>
            <a:endParaRPr lang="cs-CZ" altLang="cs-CZ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846139" y="1619250"/>
            <a:ext cx="5148634" cy="4753669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indent="0">
              <a:spcBef>
                <a:spcPct val="0"/>
              </a:spcBef>
              <a:buNone/>
            </a:pPr>
            <a:r>
              <a:rPr lang="cs-CZ" altLang="cs-CZ" dirty="0">
                <a:latin typeface="Arial" charset="0"/>
                <a:cs typeface="Arial" charset="0"/>
              </a:rPr>
              <a:t>Důvod změny</a:t>
            </a:r>
            <a:r>
              <a:rPr lang="cs-CZ" altLang="cs-CZ" dirty="0" smtClean="0">
                <a:latin typeface="Arial" charset="0"/>
                <a:cs typeface="Arial" charset="0"/>
              </a:rPr>
              <a:t>:</a:t>
            </a:r>
          </a:p>
          <a:p>
            <a:pPr indent="0">
              <a:spcBef>
                <a:spcPct val="0"/>
              </a:spcBef>
              <a:buNone/>
            </a:pPr>
            <a:endParaRPr lang="cs-CZ" altLang="cs-CZ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ESA 2010 přináší pokrok v mezinárodní harmonizaci zachycení investic. Tvorba kapitálu zahrnuje výdaje na aktiva s dobou použitelnosti delší než jeden rok.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Jde zejména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o </a:t>
            </a:r>
            <a:r>
              <a:rPr lang="cs-CZ" altLang="cs-CZ" sz="2000" dirty="0">
                <a:latin typeface="Arial" charset="0"/>
                <a:cs typeface="Arial" charset="0"/>
              </a:rPr>
              <a:t>počítače, tablety, chytré mobilní telefony a drobné nástroje (sekačky na trávu).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Dosavadní hranice 500 EUR v cenách roku 1995 je zrušena.</a:t>
            </a:r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>
                <a:latin typeface="Arial" charset="0"/>
                <a:cs typeface="Arial" charset="0"/>
              </a:rPr>
              <a:t>Kapitalizace drobného majetku (ESA 2010</a:t>
            </a:r>
            <a:r>
              <a:rPr lang="cs-CZ" altLang="cs-CZ" dirty="0" smtClean="0">
                <a:latin typeface="Arial" charset="0"/>
                <a:cs typeface="Arial" charset="0"/>
              </a:rPr>
              <a:t>) </a:t>
            </a:r>
          </a:p>
          <a:p>
            <a:pPr>
              <a:spcBef>
                <a:spcPct val="0"/>
              </a:spcBef>
            </a:pPr>
            <a:r>
              <a:rPr lang="cs-CZ" altLang="cs-CZ" sz="2400" dirty="0" smtClean="0">
                <a:latin typeface="Arial" charset="0"/>
                <a:cs typeface="Arial" charset="0"/>
              </a:rPr>
              <a:t>(</a:t>
            </a:r>
            <a:r>
              <a:rPr lang="cs-CZ" alt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předběžný odhad</a:t>
            </a:r>
            <a:r>
              <a:rPr lang="cs-CZ" altLang="cs-CZ" sz="2400" dirty="0" smtClean="0">
                <a:latin typeface="Arial" charset="0"/>
                <a:cs typeface="Arial" charset="0"/>
              </a:rPr>
              <a:t>) </a:t>
            </a:r>
          </a:p>
          <a:p>
            <a:pPr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3578693"/>
              </p:ext>
            </p:extLst>
          </p:nvPr>
        </p:nvGraphicFramePr>
        <p:xfrm>
          <a:off x="6138788" y="2133534"/>
          <a:ext cx="4248472" cy="3858537"/>
        </p:xfrm>
        <a:graphic>
          <a:graphicData uri="http://schemas.openxmlformats.org/drawingml/2006/table">
            <a:tbl>
              <a:tblPr/>
              <a:tblGrid>
                <a:gridCol w="2876397"/>
                <a:gridCol w="793489"/>
                <a:gridCol w="578586"/>
              </a:tblGrid>
              <a:tr h="6859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Mld.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54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Produkce</a:t>
                      </a:r>
                      <a:endParaRPr lang="cs-CZ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 err="1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Mezispotřeba</a:t>
                      </a:r>
                      <a:endParaRPr lang="cs-CZ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64,4</a:t>
                      </a:r>
                      <a:endParaRPr lang="cs-CZ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861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1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Hrubý </a:t>
                      </a:r>
                      <a:r>
                        <a:rPr lang="cs-CZ" sz="1600" b="1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domácí produkt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62,5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312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Výdaje na konečnou spotřebu  Neziskových institucí</a:t>
                      </a:r>
                      <a:endParaRPr lang="pl-PL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53312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Výdaje na konečnou spotřebu  vládních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institucí</a:t>
                      </a:r>
                      <a:endParaRPr lang="pl-PL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5979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Tvorba </a:t>
                      </a:r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hrubého fixního kapitálu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64,4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Zástupný symbol pro obsah 5"/>
          <p:cNvSpPr>
            <a:spLocks/>
          </p:cNvSpPr>
          <p:nvPr/>
        </p:nvSpPr>
        <p:spPr bwMode="auto">
          <a:xfrm>
            <a:off x="6138788" y="1619250"/>
            <a:ext cx="381642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t"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0071BC"/>
                </a:solidFill>
                <a:latin typeface="Arial" charset="0"/>
              </a:rPr>
              <a:t>Dopad změny za rok 2010:</a:t>
            </a:r>
          </a:p>
        </p:txBody>
      </p:sp>
    </p:spTree>
    <p:extLst>
      <p:ext uri="{BB962C8B-B14F-4D97-AF65-F5344CB8AC3E}">
        <p14:creationId xmlns:p14="http://schemas.microsoft.com/office/powerpoint/2010/main" xmlns="" val="2292488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882204" y="1620391"/>
            <a:ext cx="4392488" cy="3456384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indent="0">
              <a:spcBef>
                <a:spcPct val="0"/>
              </a:spcBef>
              <a:buNone/>
            </a:pPr>
            <a:r>
              <a:rPr lang="cs-CZ" altLang="cs-CZ" dirty="0">
                <a:latin typeface="Arial" charset="0"/>
                <a:cs typeface="Arial" charset="0"/>
              </a:rPr>
              <a:t>Důvod změny</a:t>
            </a:r>
            <a:r>
              <a:rPr lang="cs-CZ" altLang="cs-CZ" dirty="0" smtClean="0">
                <a:latin typeface="Arial" charset="0"/>
                <a:cs typeface="Arial" charset="0"/>
              </a:rPr>
              <a:t>:</a:t>
            </a:r>
          </a:p>
          <a:p>
            <a:pPr indent="0">
              <a:spcBef>
                <a:spcPct val="0"/>
              </a:spcBef>
              <a:buNone/>
            </a:pPr>
            <a:endParaRPr lang="cs-CZ" altLang="cs-CZ" dirty="0" smtClean="0">
              <a:latin typeface="Arial" charset="0"/>
              <a:cs typeface="Arial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0"/>
              </a:spcBef>
            </a:pPr>
            <a:r>
              <a:rPr lang="cs-CZ" altLang="cs-CZ" sz="2000" dirty="0" smtClean="0">
                <a:latin typeface="Arial" charset="0"/>
                <a:cs typeface="Arial" charset="0"/>
              </a:rPr>
              <a:t>V</a:t>
            </a:r>
            <a:r>
              <a:rPr lang="cs-CZ" sz="2000" dirty="0" smtClean="0"/>
              <a:t>yplacené nároky na škody jsou upraveny o náhrady vyplývající z katastrof (kapitálový transfer).</a:t>
            </a:r>
            <a:endParaRPr lang="cs-CZ" altLang="cs-CZ" sz="2000" dirty="0" smtClean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1200"/>
              </a:spcBef>
            </a:pPr>
            <a:r>
              <a:rPr lang="cs-CZ" sz="2000" dirty="0" smtClean="0"/>
              <a:t>Změna výpočtu produkce zajištění, které obsahuje </a:t>
            </a:r>
            <a:r>
              <a:rPr lang="cs-CZ" sz="2000" dirty="0"/>
              <a:t>specifické platby typické pouze pro zajištění (provize přímým pojišťovatelům a podíly na ziscích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>
                <a:latin typeface="Arial" charset="0"/>
                <a:cs typeface="Arial" charset="0"/>
              </a:rPr>
              <a:t>Neživotní </a:t>
            </a:r>
            <a:r>
              <a:rPr lang="cs-CZ" altLang="cs-CZ" dirty="0" smtClean="0">
                <a:latin typeface="Arial" charset="0"/>
                <a:cs typeface="Arial" charset="0"/>
              </a:rPr>
              <a:t>pojištění (ESA 2010) </a:t>
            </a:r>
          </a:p>
          <a:p>
            <a:pPr>
              <a:spcBef>
                <a:spcPct val="0"/>
              </a:spcBef>
            </a:pPr>
            <a:r>
              <a:rPr lang="cs-CZ" altLang="cs-CZ" sz="2400" dirty="0" smtClean="0">
                <a:latin typeface="Arial" charset="0"/>
                <a:cs typeface="Arial" charset="0"/>
              </a:rPr>
              <a:t>(</a:t>
            </a:r>
            <a:r>
              <a:rPr lang="cs-CZ" alt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předběžný odhad</a:t>
            </a:r>
            <a:r>
              <a:rPr lang="cs-CZ" altLang="cs-CZ" sz="2400" dirty="0" smtClean="0">
                <a:latin typeface="Arial" charset="0"/>
                <a:cs typeface="Arial" charset="0"/>
              </a:rPr>
              <a:t>) </a:t>
            </a:r>
          </a:p>
          <a:p>
            <a:pPr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1245834"/>
              </p:ext>
            </p:extLst>
          </p:nvPr>
        </p:nvGraphicFramePr>
        <p:xfrm>
          <a:off x="5922764" y="2412479"/>
          <a:ext cx="4464496" cy="3875828"/>
        </p:xfrm>
        <a:graphic>
          <a:graphicData uri="http://schemas.openxmlformats.org/drawingml/2006/table">
            <a:tbl>
              <a:tblPr/>
              <a:tblGrid>
                <a:gridCol w="2930368"/>
                <a:gridCol w="1027845"/>
                <a:gridCol w="506283"/>
              </a:tblGrid>
              <a:tr h="59867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Mld.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449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Produkce</a:t>
                      </a:r>
                      <a:endParaRPr lang="cs-CZ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9091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 err="1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Mezispotřeba</a:t>
                      </a:r>
                      <a:endParaRPr lang="cs-CZ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395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1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Hrubý </a:t>
                      </a:r>
                      <a:r>
                        <a:rPr lang="cs-CZ" sz="1600" b="1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domácí produkt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671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Výdaje </a:t>
                      </a:r>
                      <a:r>
                        <a:rPr lang="pl-PL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na konečnou spotřebu domácností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58075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Výdaje na konečnou spotřebu  vládních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institucí</a:t>
                      </a:r>
                      <a:endParaRPr lang="pl-PL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9444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Vývoz </a:t>
                      </a:r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služeb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Dovoz </a:t>
                      </a:r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služeb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Zástupný symbol pro obsah 5"/>
          <p:cNvSpPr>
            <a:spLocks/>
          </p:cNvSpPr>
          <p:nvPr/>
        </p:nvSpPr>
        <p:spPr bwMode="auto">
          <a:xfrm>
            <a:off x="5922764" y="1692399"/>
            <a:ext cx="381642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t"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0071BC"/>
                </a:solidFill>
                <a:latin typeface="Arial" charset="0"/>
              </a:rPr>
              <a:t>Dopad změny za rok 2010:</a:t>
            </a:r>
          </a:p>
        </p:txBody>
      </p:sp>
    </p:spTree>
    <p:extLst>
      <p:ext uri="{BB962C8B-B14F-4D97-AF65-F5344CB8AC3E}">
        <p14:creationId xmlns:p14="http://schemas.microsoft.com/office/powerpoint/2010/main" xmlns="" val="1233156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774130" y="1620391"/>
            <a:ext cx="5148634" cy="504056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indent="0">
              <a:spcBef>
                <a:spcPct val="0"/>
              </a:spcBef>
              <a:buNone/>
            </a:pPr>
            <a:r>
              <a:rPr lang="cs-CZ" altLang="cs-CZ" dirty="0">
                <a:latin typeface="Arial" charset="0"/>
                <a:cs typeface="Arial" charset="0"/>
              </a:rPr>
              <a:t>Důvod změny</a:t>
            </a:r>
            <a:r>
              <a:rPr lang="cs-CZ" altLang="cs-CZ" dirty="0" smtClean="0">
                <a:latin typeface="Arial" charset="0"/>
                <a:cs typeface="Arial" charset="0"/>
              </a:rPr>
              <a:t>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charset="0"/>
                <a:cs typeface="Arial" charset="0"/>
              </a:rPr>
              <a:t>Zpřesnění </a:t>
            </a:r>
            <a:r>
              <a:rPr lang="cs-CZ" altLang="cs-CZ" sz="2000" dirty="0">
                <a:latin typeface="Arial" charset="0"/>
                <a:cs typeface="Arial" charset="0"/>
              </a:rPr>
              <a:t>počtu bytů a domů podle Sčítání lidu, domů a bytů 2011 (celkový počet i počty podle forem vlastnictví</a:t>
            </a:r>
            <a:r>
              <a:rPr lang="cs-CZ" altLang="cs-CZ" sz="2000" dirty="0" smtClean="0">
                <a:latin typeface="Arial" charset="0"/>
                <a:cs typeface="Arial" charset="0"/>
              </a:rPr>
              <a:t>).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Změna metody výpočtu imputovaného nájemného (bytové domy –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stratifikační metoda; </a:t>
            </a:r>
            <a:r>
              <a:rPr lang="cs-CZ" altLang="cs-CZ" sz="2000" dirty="0">
                <a:latin typeface="Arial" charset="0"/>
                <a:cs typeface="Arial" charset="0"/>
              </a:rPr>
              <a:t>rodinné domy – nákladová metoda</a:t>
            </a:r>
            <a:r>
              <a:rPr lang="cs-CZ" altLang="cs-CZ" sz="2000" dirty="0" smtClean="0">
                <a:latin typeface="Arial" charset="0"/>
                <a:cs typeface="Arial" charset="0"/>
              </a:rPr>
              <a:t>).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Změna metody odhadu mezispotřeby (využití výsledků nového zjišťování</a:t>
            </a:r>
            <a:r>
              <a:rPr lang="cs-CZ" altLang="cs-CZ" sz="2000" dirty="0" smtClean="0">
                <a:latin typeface="Arial" charset="0"/>
                <a:cs typeface="Arial" charset="0"/>
              </a:rPr>
              <a:t>).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Zpřesnění výpočtů za bytová družstva (využití výsledků nového zjišťování</a:t>
            </a:r>
            <a:r>
              <a:rPr lang="cs-CZ" altLang="cs-CZ" sz="2000" dirty="0" smtClean="0">
                <a:latin typeface="Arial" charset="0"/>
                <a:cs typeface="Arial" charset="0"/>
              </a:rPr>
              <a:t>).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Zpřesnění ocenění stavů a spotřeby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kapitálu.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indent="0">
              <a:spcBef>
                <a:spcPct val="0"/>
              </a:spcBef>
              <a:buNone/>
            </a:pPr>
            <a:endParaRPr lang="cs-CZ" altLang="cs-CZ" dirty="0">
              <a:latin typeface="Arial" charset="0"/>
              <a:cs typeface="Arial" charset="0"/>
            </a:endParaRPr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 smtClean="0">
                <a:latin typeface="Arial" charset="0"/>
                <a:cs typeface="Arial" charset="0"/>
              </a:rPr>
              <a:t>Služby bydlení</a:t>
            </a:r>
          </a:p>
          <a:p>
            <a:pPr>
              <a:spcBef>
                <a:spcPct val="0"/>
              </a:spcBef>
            </a:pPr>
            <a:r>
              <a:rPr lang="cs-CZ" altLang="cs-CZ" sz="2400" dirty="0" smtClean="0">
                <a:latin typeface="Arial" charset="0"/>
                <a:cs typeface="Arial" charset="0"/>
              </a:rPr>
              <a:t>(</a:t>
            </a:r>
            <a:r>
              <a:rPr lang="cs-CZ" alt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předběžný odhad</a:t>
            </a:r>
            <a:r>
              <a:rPr lang="cs-CZ" altLang="cs-CZ" sz="2400" dirty="0" smtClean="0">
                <a:latin typeface="Arial" charset="0"/>
                <a:cs typeface="Arial" charset="0"/>
              </a:rPr>
              <a:t>) </a:t>
            </a:r>
          </a:p>
          <a:p>
            <a:pPr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2778263"/>
              </p:ext>
            </p:extLst>
          </p:nvPr>
        </p:nvGraphicFramePr>
        <p:xfrm>
          <a:off x="5960417" y="2449052"/>
          <a:ext cx="4282827" cy="3275796"/>
        </p:xfrm>
        <a:graphic>
          <a:graphicData uri="http://schemas.openxmlformats.org/drawingml/2006/table">
            <a:tbl>
              <a:tblPr/>
              <a:tblGrid>
                <a:gridCol w="2706936"/>
                <a:gridCol w="908622"/>
                <a:gridCol w="667269"/>
              </a:tblGrid>
              <a:tr h="53350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Mld.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504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Produkce</a:t>
                      </a:r>
                      <a:endParaRPr lang="cs-CZ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2941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 err="1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Mezispotřeba</a:t>
                      </a:r>
                      <a:endParaRPr lang="cs-CZ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-28,0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749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1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Hrubý </a:t>
                      </a:r>
                      <a:r>
                        <a:rPr lang="cs-CZ" sz="1600" b="1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domácí produkt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549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Výdaje </a:t>
                      </a:r>
                      <a:r>
                        <a:rPr lang="pl-PL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na konečnou </a:t>
                      </a:r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 spotřebu </a:t>
                      </a:r>
                      <a:r>
                        <a:rPr lang="pl-PL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domácností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28,9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10549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Tvorba </a:t>
                      </a:r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hrubého fixního kapitálu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Zástupný symbol pro obsah 5"/>
          <p:cNvSpPr>
            <a:spLocks/>
          </p:cNvSpPr>
          <p:nvPr/>
        </p:nvSpPr>
        <p:spPr bwMode="auto">
          <a:xfrm>
            <a:off x="5922764" y="1692399"/>
            <a:ext cx="381642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t"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0071BC"/>
                </a:solidFill>
                <a:latin typeface="Arial" charset="0"/>
              </a:rPr>
              <a:t>Dopad změny za rok 2010:</a:t>
            </a:r>
          </a:p>
        </p:txBody>
      </p:sp>
    </p:spTree>
    <p:extLst>
      <p:ext uri="{BB962C8B-B14F-4D97-AF65-F5344CB8AC3E}">
        <p14:creationId xmlns:p14="http://schemas.microsoft.com/office/powerpoint/2010/main" xmlns="" val="287881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305222" y="1420813"/>
            <a:ext cx="4897462" cy="5024114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indent="0">
              <a:spcBef>
                <a:spcPct val="0"/>
              </a:spcBef>
              <a:buNone/>
            </a:pPr>
            <a:r>
              <a:rPr lang="cs-CZ" altLang="cs-CZ" dirty="0">
                <a:latin typeface="Arial" charset="0"/>
                <a:cs typeface="Arial" charset="0"/>
              </a:rPr>
              <a:t>Důvod změny</a:t>
            </a:r>
            <a:r>
              <a:rPr lang="cs-CZ" altLang="cs-CZ" dirty="0" smtClean="0">
                <a:latin typeface="Arial" charset="0"/>
                <a:cs typeface="Arial" charset="0"/>
              </a:rPr>
              <a:t>:</a:t>
            </a:r>
          </a:p>
          <a:p>
            <a:pPr indent="0">
              <a:spcBef>
                <a:spcPct val="0"/>
              </a:spcBef>
              <a:buNone/>
            </a:pPr>
            <a:endParaRPr lang="cs-CZ" altLang="cs-CZ" dirty="0" smtClean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endParaRPr lang="cs-CZ" altLang="cs-CZ" sz="2000" dirty="0" smtClean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cs-CZ" altLang="cs-CZ" sz="1800" dirty="0" smtClean="0">
                <a:latin typeface="Arial" charset="0"/>
                <a:cs typeface="Arial" charset="0"/>
              </a:rPr>
              <a:t>Dochází ke změnám v ESA, mění se             i statistika deficitu a dluhu vládních institucí (EDP), mění se poměrové ukazatele.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cs-CZ" altLang="cs-CZ" sz="1800" dirty="0" smtClean="0">
                <a:latin typeface="Arial" charset="0"/>
                <a:cs typeface="Arial" charset="0"/>
              </a:rPr>
              <a:t>Změny </a:t>
            </a:r>
            <a:r>
              <a:rPr lang="cs-CZ" altLang="cs-CZ" sz="1800" dirty="0">
                <a:latin typeface="Arial" charset="0"/>
                <a:cs typeface="Arial" charset="0"/>
              </a:rPr>
              <a:t>ESA </a:t>
            </a:r>
            <a:r>
              <a:rPr lang="cs-CZ" altLang="cs-CZ" sz="1800" dirty="0" smtClean="0">
                <a:latin typeface="Arial" charset="0"/>
                <a:cs typeface="Arial" charset="0"/>
              </a:rPr>
              <a:t>bez vlivu </a:t>
            </a:r>
            <a:r>
              <a:rPr lang="cs-CZ" altLang="cs-CZ" sz="1800" dirty="0">
                <a:latin typeface="Arial" charset="0"/>
                <a:cs typeface="Arial" charset="0"/>
              </a:rPr>
              <a:t>na deficit (kapitalizace </a:t>
            </a:r>
            <a:r>
              <a:rPr lang="cs-CZ" altLang="cs-CZ" sz="1800" dirty="0" err="1">
                <a:latin typeface="Arial" charset="0"/>
                <a:cs typeface="Arial" charset="0"/>
              </a:rPr>
              <a:t>VaV</a:t>
            </a:r>
            <a:r>
              <a:rPr lang="cs-CZ" altLang="cs-CZ" sz="1800" dirty="0">
                <a:latin typeface="Arial" charset="0"/>
                <a:cs typeface="Arial" charset="0"/>
              </a:rPr>
              <a:t>, drobného majetku, vojenských </a:t>
            </a:r>
            <a:r>
              <a:rPr lang="cs-CZ" altLang="cs-CZ" sz="1800" dirty="0" smtClean="0">
                <a:latin typeface="Arial" charset="0"/>
                <a:cs typeface="Arial" charset="0"/>
              </a:rPr>
              <a:t>výdajů apod.).</a:t>
            </a:r>
            <a:endParaRPr lang="cs-CZ" altLang="cs-CZ" sz="1800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cs-CZ" altLang="cs-CZ" sz="1800" dirty="0">
                <a:latin typeface="Arial" charset="0"/>
                <a:cs typeface="Arial" charset="0"/>
              </a:rPr>
              <a:t>Změny </a:t>
            </a:r>
            <a:r>
              <a:rPr lang="cs-CZ" altLang="cs-CZ" sz="1800" dirty="0" smtClean="0">
                <a:latin typeface="Arial" charset="0"/>
                <a:cs typeface="Arial" charset="0"/>
              </a:rPr>
              <a:t>ESA </a:t>
            </a:r>
            <a:r>
              <a:rPr lang="cs-CZ" altLang="cs-CZ" sz="1800" dirty="0">
                <a:latin typeface="Arial" charset="0"/>
                <a:cs typeface="Arial" charset="0"/>
              </a:rPr>
              <a:t>s vlivem na </a:t>
            </a:r>
            <a:r>
              <a:rPr lang="cs-CZ" altLang="cs-CZ" sz="1800" dirty="0" smtClean="0">
                <a:latin typeface="Arial" charset="0"/>
                <a:cs typeface="Arial" charset="0"/>
              </a:rPr>
              <a:t>deficit, změny          v </a:t>
            </a:r>
            <a:r>
              <a:rPr lang="cs-CZ" altLang="cs-CZ" sz="1800" dirty="0">
                <a:latin typeface="Arial" charset="0"/>
                <a:cs typeface="Arial" charset="0"/>
              </a:rPr>
              <a:t>sektorovém zařazení </a:t>
            </a:r>
            <a:r>
              <a:rPr lang="cs-CZ" altLang="cs-CZ" sz="1800" dirty="0" smtClean="0">
                <a:latin typeface="Arial" charset="0"/>
                <a:cs typeface="Arial" charset="0"/>
              </a:rPr>
              <a:t>jednotek.</a:t>
            </a:r>
            <a:endParaRPr lang="cs-CZ" altLang="cs-CZ" sz="1800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cs-CZ" altLang="cs-CZ" sz="1800" dirty="0">
                <a:latin typeface="Arial" charset="0"/>
                <a:cs typeface="Arial" charset="0"/>
              </a:rPr>
              <a:t>Ostatní změny bez vlivu na deficit (zatřídění daní a sociálních příspěvků a dávek</a:t>
            </a:r>
            <a:r>
              <a:rPr lang="cs-CZ" altLang="cs-CZ" sz="1800" dirty="0" smtClean="0">
                <a:latin typeface="Arial" charset="0"/>
                <a:cs typeface="Arial" charset="0"/>
              </a:rPr>
              <a:t>).</a:t>
            </a:r>
            <a:endParaRPr lang="cs-CZ" altLang="cs-CZ" sz="1800" dirty="0">
              <a:latin typeface="Arial" charset="0"/>
              <a:cs typeface="Arial" charset="0"/>
            </a:endParaRPr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s-ES" altLang="cs-CZ" dirty="0">
                <a:latin typeface="Arial" charset="0"/>
                <a:cs typeface="Arial" charset="0"/>
              </a:rPr>
              <a:t>Deficit vládních institucí (podle ESA</a:t>
            </a:r>
            <a:r>
              <a:rPr lang="es-ES" altLang="cs-CZ" dirty="0" smtClean="0">
                <a:latin typeface="Arial" charset="0"/>
                <a:cs typeface="Arial" charset="0"/>
              </a:rPr>
              <a:t>)</a:t>
            </a:r>
            <a:endParaRPr lang="cs-CZ" altLang="cs-CZ" dirty="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2400" dirty="0" smtClean="0">
                <a:latin typeface="Arial" charset="0"/>
                <a:cs typeface="Arial" charset="0"/>
              </a:rPr>
              <a:t>(</a:t>
            </a:r>
            <a:r>
              <a:rPr lang="cs-CZ" alt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předběžný odhad</a:t>
            </a:r>
            <a:r>
              <a:rPr lang="cs-CZ" altLang="cs-CZ" sz="2400" dirty="0" smtClean="0">
                <a:latin typeface="Arial" charset="0"/>
                <a:cs typeface="Arial" charset="0"/>
              </a:rPr>
              <a:t>) </a:t>
            </a:r>
          </a:p>
          <a:p>
            <a:pPr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8" name="Zástupný symbol pro obsah 5"/>
          <p:cNvSpPr>
            <a:spLocks/>
          </p:cNvSpPr>
          <p:nvPr/>
        </p:nvSpPr>
        <p:spPr bwMode="auto">
          <a:xfrm>
            <a:off x="5418708" y="1980431"/>
            <a:ext cx="475252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t"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0071BC"/>
                </a:solidFill>
                <a:latin typeface="Arial" charset="0"/>
              </a:rPr>
              <a:t>Dopad změny za rok </a:t>
            </a:r>
            <a:r>
              <a:rPr lang="cs-CZ" sz="2000" dirty="0" smtClean="0">
                <a:solidFill>
                  <a:srgbClr val="0071BC"/>
                </a:solidFill>
                <a:latin typeface="Arial" charset="0"/>
              </a:rPr>
              <a:t>2010 (ESA i EDP):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0071BC"/>
                </a:solidFill>
                <a:latin typeface="Arial" charset="0"/>
              </a:rPr>
              <a:t>Deficit vládních institucí % z HDP: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endParaRPr lang="cs-CZ" sz="2000" dirty="0">
              <a:solidFill>
                <a:srgbClr val="0071BC"/>
              </a:solidFill>
              <a:latin typeface="Arial" charset="0"/>
            </a:endParaRPr>
          </a:p>
        </p:txBody>
      </p:sp>
      <p:graphicFrame>
        <p:nvGraphicFramePr>
          <p:cNvPr id="10" name="Graf 9"/>
          <p:cNvGraphicFramePr/>
          <p:nvPr/>
        </p:nvGraphicFramePr>
        <p:xfrm>
          <a:off x="5202684" y="2628503"/>
          <a:ext cx="4788024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93176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522164" y="1620391"/>
            <a:ext cx="4212529" cy="4753669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indent="0">
              <a:spcBef>
                <a:spcPct val="0"/>
              </a:spcBef>
              <a:buNone/>
            </a:pPr>
            <a:r>
              <a:rPr lang="cs-CZ" altLang="cs-CZ" sz="2000" dirty="0">
                <a:latin typeface="Arial" charset="0"/>
                <a:cs typeface="Arial" charset="0"/>
              </a:rPr>
              <a:t>Hlavní důvody změn</a:t>
            </a:r>
            <a:r>
              <a:rPr lang="cs-CZ" altLang="cs-CZ" sz="2000" dirty="0" smtClean="0">
                <a:latin typeface="Arial" charset="0"/>
                <a:cs typeface="Arial" charset="0"/>
              </a:rPr>
              <a:t>: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cs-CZ" altLang="cs-CZ" sz="1800" dirty="0" smtClean="0">
                <a:latin typeface="Arial" charset="0"/>
                <a:cs typeface="Arial" charset="0"/>
              </a:rPr>
              <a:t>Dochází ke změnám v ESA, mění se  i statistika deficitu a dluhu vládních institucí (EDP), mění se poměrové ukazatele.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endParaRPr lang="cs-CZ" altLang="cs-CZ" sz="1800" dirty="0" smtClean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cs-CZ" altLang="cs-CZ" sz="1800" dirty="0" smtClean="0">
                <a:latin typeface="Arial" charset="0"/>
                <a:cs typeface="Arial" charset="0"/>
              </a:rPr>
              <a:t>Změny v </a:t>
            </a:r>
            <a:r>
              <a:rPr lang="cs-CZ" altLang="cs-CZ" sz="1800" dirty="0">
                <a:latin typeface="Arial" charset="0"/>
                <a:cs typeface="Arial" charset="0"/>
              </a:rPr>
              <a:t>sektorovém zařazení </a:t>
            </a:r>
            <a:r>
              <a:rPr lang="cs-CZ" altLang="cs-CZ" sz="1800" dirty="0" smtClean="0">
                <a:latin typeface="Arial" charset="0"/>
                <a:cs typeface="Arial" charset="0"/>
              </a:rPr>
              <a:t>jednotek vlivem implementace ESA 2010. Jiný přístup k tzv. 50% kritériu  a upřednostnění kvalitativních požadavků.</a:t>
            </a:r>
            <a:endParaRPr lang="cs-CZ" altLang="cs-CZ" sz="1600" dirty="0">
              <a:latin typeface="Arial" charset="0"/>
              <a:cs typeface="Arial" charset="0"/>
            </a:endParaRPr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s-ES" altLang="cs-CZ" dirty="0">
                <a:latin typeface="Arial" charset="0"/>
                <a:cs typeface="Arial" charset="0"/>
              </a:rPr>
              <a:t>Dluh vládních institucí (podle </a:t>
            </a:r>
            <a:r>
              <a:rPr lang="es-ES" altLang="cs-CZ" dirty="0" smtClean="0">
                <a:latin typeface="Arial" charset="0"/>
                <a:cs typeface="Arial" charset="0"/>
              </a:rPr>
              <a:t>ESA)</a:t>
            </a:r>
            <a:endParaRPr lang="cs-CZ" altLang="cs-CZ" dirty="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2400" dirty="0" smtClean="0">
                <a:latin typeface="Arial" charset="0"/>
                <a:cs typeface="Arial" charset="0"/>
              </a:rPr>
              <a:t>(</a:t>
            </a:r>
            <a:r>
              <a:rPr lang="cs-CZ" alt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předběžný odhad</a:t>
            </a:r>
            <a:r>
              <a:rPr lang="cs-CZ" altLang="cs-CZ" sz="2400" dirty="0" smtClean="0">
                <a:latin typeface="Arial" charset="0"/>
                <a:cs typeface="Arial" charset="0"/>
              </a:rPr>
              <a:t>) </a:t>
            </a:r>
          </a:p>
          <a:p>
            <a:pPr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10" name="Graf 9"/>
          <p:cNvGraphicFramePr/>
          <p:nvPr/>
        </p:nvGraphicFramePr>
        <p:xfrm>
          <a:off x="5058668" y="2484487"/>
          <a:ext cx="525658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ástupný symbol pro obsah 5"/>
          <p:cNvSpPr>
            <a:spLocks/>
          </p:cNvSpPr>
          <p:nvPr/>
        </p:nvSpPr>
        <p:spPr bwMode="auto">
          <a:xfrm>
            <a:off x="5418708" y="1692399"/>
            <a:ext cx="475252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t"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0071BC"/>
                </a:solidFill>
                <a:latin typeface="Arial" charset="0"/>
              </a:rPr>
              <a:t>Dopad změny za rok </a:t>
            </a:r>
            <a:r>
              <a:rPr lang="cs-CZ" sz="2000" dirty="0" smtClean="0">
                <a:solidFill>
                  <a:srgbClr val="0071BC"/>
                </a:solidFill>
                <a:latin typeface="Arial" charset="0"/>
              </a:rPr>
              <a:t>2010 (ESA i EDP):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0071BC"/>
                </a:solidFill>
                <a:latin typeface="Arial" charset="0"/>
              </a:rPr>
              <a:t>Deficit vládních institucí % z HDP: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endParaRPr lang="cs-CZ" sz="2000" dirty="0">
              <a:solidFill>
                <a:srgbClr val="0071B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8302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666180" y="1548383"/>
            <a:ext cx="9215437" cy="532859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2000" b="1" dirty="0">
                <a:latin typeface="Arial" charset="0"/>
                <a:cs typeface="Arial" charset="0"/>
              </a:rPr>
              <a:t>Roční národní účty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S</a:t>
            </a:r>
            <a:r>
              <a:rPr lang="cs-CZ" altLang="cs-CZ" sz="2000" dirty="0" smtClean="0">
                <a:latin typeface="Arial" charset="0"/>
                <a:cs typeface="Arial" charset="0"/>
              </a:rPr>
              <a:t>ektorové </a:t>
            </a:r>
            <a:r>
              <a:rPr lang="cs-CZ" altLang="cs-CZ" sz="2000" dirty="0">
                <a:latin typeface="Arial" charset="0"/>
                <a:cs typeface="Arial" charset="0"/>
              </a:rPr>
              <a:t>účty, odvětvové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účty, dluh </a:t>
            </a:r>
            <a:r>
              <a:rPr lang="cs-CZ" altLang="cs-CZ" sz="2000" dirty="0">
                <a:latin typeface="Arial" charset="0"/>
                <a:cs typeface="Arial" charset="0"/>
              </a:rPr>
              <a:t>a deficit vládních institucí (1993 až 2013</a:t>
            </a:r>
            <a:r>
              <a:rPr lang="cs-CZ" altLang="cs-CZ" sz="2000" dirty="0" smtClean="0">
                <a:latin typeface="Arial" charset="0"/>
                <a:cs typeface="Arial" charset="0"/>
              </a:rPr>
              <a:t>): 1. 10. 2014.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HDP, tvorba a užití (1990 až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2013): 1. 10. 2014.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charset="0"/>
                <a:cs typeface="Arial" charset="0"/>
              </a:rPr>
              <a:t>Regionální účty (1995 až 2013): 15. 12. 2014.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T</a:t>
            </a:r>
            <a:r>
              <a:rPr lang="cs-CZ" altLang="cs-CZ" sz="2000" dirty="0" smtClean="0">
                <a:latin typeface="Arial" charset="0"/>
                <a:cs typeface="Arial" charset="0"/>
              </a:rPr>
              <a:t>abulky </a:t>
            </a:r>
            <a:r>
              <a:rPr lang="cs-CZ" altLang="cs-CZ" sz="2000" dirty="0">
                <a:latin typeface="Arial" charset="0"/>
                <a:cs typeface="Arial" charset="0"/>
              </a:rPr>
              <a:t>dodávek a užití (1990 až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2013): 31. 12. 2014.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A</a:t>
            </a:r>
            <a:r>
              <a:rPr lang="cs-CZ" altLang="cs-CZ" sz="2000" dirty="0" smtClean="0">
                <a:latin typeface="Arial" charset="0"/>
                <a:cs typeface="Arial" charset="0"/>
              </a:rPr>
              <a:t>dresa</a:t>
            </a:r>
            <a:r>
              <a:rPr lang="cs-CZ" altLang="cs-CZ" sz="2000" dirty="0">
                <a:latin typeface="Arial" charset="0"/>
                <a:cs typeface="Arial" charset="0"/>
              </a:rPr>
              <a:t>: </a:t>
            </a:r>
            <a:r>
              <a:rPr lang="cs-CZ" altLang="cs-CZ" sz="2000" u="sng" dirty="0">
                <a:solidFill>
                  <a:srgbClr val="0000FF"/>
                </a:solidFill>
                <a:latin typeface="Arial" charset="0"/>
                <a:cs typeface="Arial" charset="0"/>
                <a:hlinkClick r:id="rId2"/>
              </a:rPr>
              <a:t>http://</a:t>
            </a:r>
            <a:r>
              <a:rPr lang="cs-CZ" altLang="cs-CZ" sz="2000" u="sng" dirty="0" smtClean="0">
                <a:solidFill>
                  <a:srgbClr val="0000FF"/>
                </a:solidFill>
                <a:latin typeface="Arial" charset="0"/>
                <a:cs typeface="Arial" charset="0"/>
                <a:hlinkClick r:id="rId2"/>
              </a:rPr>
              <a:t>czso.cz/csu/redakce.nsf/i/hdp_narodni_ucty</a:t>
            </a:r>
            <a:r>
              <a:rPr lang="cs-CZ" altLang="cs-CZ" sz="2000" dirty="0" smtClean="0">
                <a:latin typeface="Arial" charset="0"/>
                <a:cs typeface="Arial" charset="0"/>
              </a:rPr>
              <a:t>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buNone/>
            </a:pPr>
            <a:endParaRPr lang="cs-CZ" altLang="cs-CZ" sz="1400" dirty="0" smtClean="0">
              <a:latin typeface="Arial" charset="0"/>
              <a:cs typeface="Arial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2000" b="1" dirty="0" smtClean="0">
                <a:latin typeface="Arial" charset="0"/>
                <a:cs typeface="Arial" charset="0"/>
              </a:rPr>
              <a:t>Čtvrtletní </a:t>
            </a:r>
            <a:r>
              <a:rPr lang="cs-CZ" altLang="cs-CZ" sz="2000" b="1" dirty="0">
                <a:latin typeface="Arial" charset="0"/>
                <a:cs typeface="Arial" charset="0"/>
              </a:rPr>
              <a:t>národní účty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Č</a:t>
            </a:r>
            <a:r>
              <a:rPr lang="cs-CZ" altLang="cs-CZ" sz="2000" dirty="0" smtClean="0">
                <a:latin typeface="Arial" charset="0"/>
                <a:cs typeface="Arial" charset="0"/>
              </a:rPr>
              <a:t>tvrtletní </a:t>
            </a:r>
            <a:r>
              <a:rPr lang="cs-CZ" altLang="cs-CZ" sz="2000" dirty="0">
                <a:latin typeface="Arial" charset="0"/>
                <a:cs typeface="Arial" charset="0"/>
              </a:rPr>
              <a:t>národní účty (HDP 1995 až 2Q2014):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1. 10. 2014.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charset="0"/>
                <a:cs typeface="Arial" charset="0"/>
              </a:rPr>
              <a:t>Čtvrtletní </a:t>
            </a:r>
            <a:r>
              <a:rPr lang="cs-CZ" altLang="cs-CZ" sz="2000" dirty="0">
                <a:latin typeface="Arial" charset="0"/>
                <a:cs typeface="Arial" charset="0"/>
              </a:rPr>
              <a:t>sektorové účty (nefinanční,1999 až 2Q2014):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1. 10. 2014.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buNone/>
            </a:pPr>
            <a:endParaRPr lang="cs-CZ" altLang="cs-CZ" dirty="0" smtClean="0">
              <a:latin typeface="Arial" charset="0"/>
              <a:cs typeface="Arial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2000" dirty="0" smtClean="0">
                <a:latin typeface="Arial" charset="0"/>
                <a:cs typeface="Arial" charset="0"/>
              </a:rPr>
              <a:t>„Historická </a:t>
            </a:r>
            <a:r>
              <a:rPr lang="cs-CZ" altLang="cs-CZ" sz="2000" dirty="0">
                <a:latin typeface="Arial" charset="0"/>
                <a:cs typeface="Arial" charset="0"/>
              </a:rPr>
              <a:t>ročenka národních účtů ČR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1990–2013“ (plán 1. pololetí 2015).</a:t>
            </a: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882204" y="612279"/>
            <a:ext cx="9215437" cy="595064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s-ES" altLang="cs-CZ" dirty="0">
                <a:latin typeface="Arial" charset="0"/>
                <a:cs typeface="Arial" charset="0"/>
              </a:rPr>
              <a:t>Dokončení mimořádné revize</a:t>
            </a:r>
            <a:endParaRPr lang="cs-CZ" alt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889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3024510" y="2923375"/>
            <a:ext cx="6570662" cy="865188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dirty="0" smtClean="0">
                <a:latin typeface="Arial" charset="0"/>
                <a:cs typeface="Arial" charset="0"/>
              </a:rPr>
              <a:t>Děkujeme za pozornost</a:t>
            </a:r>
          </a:p>
        </p:txBody>
      </p:sp>
      <p:sp>
        <p:nvSpPr>
          <p:cNvPr id="5" name="Zástupný symbol pro text 1"/>
          <p:cNvSpPr txBox="1">
            <a:spLocks/>
          </p:cNvSpPr>
          <p:nvPr/>
        </p:nvSpPr>
        <p:spPr bwMode="auto">
          <a:xfrm>
            <a:off x="2970436" y="4161779"/>
            <a:ext cx="721518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84138">
              <a:spcBef>
                <a:spcPct val="20000"/>
              </a:spcBef>
              <a:buFont typeface="Arial" charset="0"/>
              <a:buNone/>
            </a:pPr>
            <a:r>
              <a:rPr lang="cs-CZ" sz="2600" dirty="0" smtClean="0">
                <a:solidFill>
                  <a:srgbClr val="006AAF"/>
                </a:solidFill>
                <a:latin typeface="Arial" charset="0"/>
              </a:rPr>
              <a:t>Ing. Jaroslav Sixta, </a:t>
            </a:r>
            <a:r>
              <a:rPr lang="cs-CZ" sz="2600" dirty="0" err="1" smtClean="0">
                <a:solidFill>
                  <a:srgbClr val="006AAF"/>
                </a:solidFill>
                <a:latin typeface="Arial" charset="0"/>
              </a:rPr>
              <a:t>Ph.D</a:t>
            </a:r>
            <a:r>
              <a:rPr lang="cs-CZ" sz="2600" dirty="0" smtClean="0">
                <a:solidFill>
                  <a:srgbClr val="006AAF"/>
                </a:solidFill>
                <a:latin typeface="Arial" charset="0"/>
              </a:rPr>
              <a:t>., vrchní ředitel</a:t>
            </a:r>
            <a:endParaRPr lang="cs-CZ" sz="2600" dirty="0">
              <a:solidFill>
                <a:srgbClr val="006AAF"/>
              </a:solidFill>
              <a:latin typeface="Arial" charset="0"/>
            </a:endParaRPr>
          </a:p>
          <a:p>
            <a:pPr marL="84138">
              <a:spcBef>
                <a:spcPct val="20000"/>
              </a:spcBef>
            </a:pPr>
            <a:r>
              <a:rPr lang="cs-CZ" sz="1800" dirty="0">
                <a:solidFill>
                  <a:srgbClr val="006AAF"/>
                </a:solidFill>
                <a:latin typeface="Arial" charset="0"/>
              </a:rPr>
              <a:t>tel.: 274 </a:t>
            </a:r>
            <a:r>
              <a:rPr lang="cs-CZ" sz="1800" dirty="0" smtClean="0">
                <a:solidFill>
                  <a:srgbClr val="006AAF"/>
                </a:solidFill>
                <a:latin typeface="Arial" charset="0"/>
              </a:rPr>
              <a:t>054 253, e-mail: </a:t>
            </a:r>
            <a:r>
              <a:rPr lang="cs-CZ" sz="1800" u="sng" dirty="0" err="1" smtClean="0">
                <a:solidFill>
                  <a:srgbClr val="0000FF"/>
                </a:solidFill>
                <a:latin typeface="Arial" charset="0"/>
                <a:hlinkClick r:id="rId2"/>
              </a:rPr>
              <a:t>jaroslav.sixta</a:t>
            </a:r>
            <a:r>
              <a:rPr lang="en-US" sz="1800" u="sng" dirty="0" smtClean="0">
                <a:solidFill>
                  <a:srgbClr val="0000FF"/>
                </a:solidFill>
                <a:latin typeface="Arial" charset="0"/>
                <a:hlinkClick r:id="rId2"/>
              </a:rPr>
              <a:t>@</a:t>
            </a:r>
            <a:r>
              <a:rPr lang="cs-CZ" sz="1800" u="sng" dirty="0" err="1" smtClean="0">
                <a:solidFill>
                  <a:srgbClr val="0000FF"/>
                </a:solidFill>
                <a:latin typeface="Arial" charset="0"/>
                <a:hlinkClick r:id="rId2"/>
              </a:rPr>
              <a:t>czso.cz</a:t>
            </a:r>
            <a:endParaRPr lang="cs-CZ" sz="1800" u="sng" dirty="0" smtClean="0">
              <a:solidFill>
                <a:srgbClr val="0000FF"/>
              </a:solidFill>
              <a:latin typeface="Arial" charset="0"/>
            </a:endParaRPr>
          </a:p>
          <a:p>
            <a:pPr marL="84138">
              <a:spcBef>
                <a:spcPts val="1200"/>
              </a:spcBef>
            </a:pPr>
            <a:r>
              <a:rPr lang="cs-CZ" sz="2600" dirty="0" smtClean="0">
                <a:solidFill>
                  <a:srgbClr val="006AAF"/>
                </a:solidFill>
                <a:latin typeface="Arial" charset="0"/>
              </a:rPr>
              <a:t>Ing. Vítězslav </a:t>
            </a:r>
            <a:r>
              <a:rPr lang="cs-CZ" sz="2600" dirty="0" err="1" smtClean="0">
                <a:solidFill>
                  <a:srgbClr val="006AAF"/>
                </a:solidFill>
                <a:latin typeface="Arial" charset="0"/>
              </a:rPr>
              <a:t>Ondruš</a:t>
            </a:r>
            <a:r>
              <a:rPr lang="cs-CZ" sz="2600" dirty="0" smtClean="0">
                <a:solidFill>
                  <a:srgbClr val="006AAF"/>
                </a:solidFill>
                <a:latin typeface="Arial" charset="0"/>
              </a:rPr>
              <a:t>, CSc. ředitel</a:t>
            </a:r>
          </a:p>
          <a:p>
            <a:pPr marL="84138">
              <a:spcBef>
                <a:spcPct val="20000"/>
              </a:spcBef>
            </a:pPr>
            <a:r>
              <a:rPr lang="cs-CZ" sz="1800" dirty="0" smtClean="0">
                <a:solidFill>
                  <a:srgbClr val="006AAF"/>
                </a:solidFill>
                <a:latin typeface="Arial" charset="0"/>
              </a:rPr>
              <a:t>tel.: 274 052 445, e-mail: </a:t>
            </a:r>
            <a:r>
              <a:rPr lang="cs-CZ" sz="1800" u="sng" dirty="0" err="1" smtClean="0">
                <a:solidFill>
                  <a:srgbClr val="0000FF"/>
                </a:solidFill>
                <a:latin typeface="Arial" charset="0"/>
                <a:hlinkClick r:id="rId3"/>
              </a:rPr>
              <a:t>vitezslav.ondrus</a:t>
            </a:r>
            <a:r>
              <a:rPr lang="en-US" sz="1800" u="sng" dirty="0" smtClean="0">
                <a:solidFill>
                  <a:srgbClr val="0000FF"/>
                </a:solidFill>
                <a:latin typeface="Arial" charset="0"/>
                <a:hlinkClick r:id="rId3"/>
              </a:rPr>
              <a:t>@</a:t>
            </a:r>
            <a:r>
              <a:rPr lang="cs-CZ" sz="1800" u="sng" dirty="0" err="1" smtClean="0">
                <a:solidFill>
                  <a:srgbClr val="0000FF"/>
                </a:solidFill>
                <a:latin typeface="Arial" charset="0"/>
                <a:hlinkClick r:id="rId3"/>
              </a:rPr>
              <a:t>czso.cz</a:t>
            </a:r>
            <a:endParaRPr lang="cs-CZ" sz="1800" u="sng" dirty="0" smtClean="0">
              <a:solidFill>
                <a:srgbClr val="0000FF"/>
              </a:solidFill>
              <a:latin typeface="Arial" charset="0"/>
            </a:endParaRPr>
          </a:p>
          <a:p>
            <a:pPr marL="84138">
              <a:spcBef>
                <a:spcPts val="3000"/>
              </a:spcBef>
            </a:pPr>
            <a:r>
              <a:rPr lang="cs-CZ" dirty="0" smtClean="0">
                <a:solidFill>
                  <a:srgbClr val="006AAF"/>
                </a:solidFill>
                <a:latin typeface="Arial" charset="0"/>
              </a:rPr>
              <a:t>Sekce makroekonomických statistik ČSÚ</a:t>
            </a:r>
            <a:endParaRPr lang="cs-CZ" dirty="0">
              <a:solidFill>
                <a:srgbClr val="006AAF"/>
              </a:solidFill>
              <a:latin typeface="Arial" charset="0"/>
            </a:endParaRPr>
          </a:p>
          <a:p>
            <a:pPr marL="84138">
              <a:spcBef>
                <a:spcPts val="1200"/>
              </a:spcBef>
            </a:pPr>
            <a:endParaRPr lang="cs-CZ" sz="2600" dirty="0">
              <a:solidFill>
                <a:srgbClr val="006AAF"/>
              </a:solidFill>
              <a:latin typeface="Arial" charset="0"/>
            </a:endParaRPr>
          </a:p>
          <a:p>
            <a:pPr marL="84138">
              <a:spcBef>
                <a:spcPct val="20000"/>
              </a:spcBef>
              <a:buFont typeface="Arial" charset="0"/>
              <a:buNone/>
            </a:pPr>
            <a:endParaRPr lang="cs-CZ" sz="2300" dirty="0">
              <a:solidFill>
                <a:srgbClr val="006AAF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>
                <a:latin typeface="Arial" charset="0"/>
                <a:cs typeface="Arial" charset="0"/>
              </a:rPr>
              <a:t>Obsah prezentace</a:t>
            </a: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19" name="Zástupný symbol pro text 2"/>
          <p:cNvSpPr>
            <a:spLocks noGrp="1"/>
          </p:cNvSpPr>
          <p:nvPr>
            <p:ph type="body" sz="quarter" idx="11"/>
          </p:nvPr>
        </p:nvSpPr>
        <p:spPr bwMode="auto">
          <a:xfrm>
            <a:off x="846138" y="1619250"/>
            <a:ext cx="9215437" cy="4177605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0"/>
              </a:spcBef>
              <a:buFont typeface="Wingdings" pitchFamily="2" charset="2"/>
              <a:buChar char="§"/>
            </a:pPr>
            <a:r>
              <a:rPr lang="cs-CZ" altLang="cs-CZ" dirty="0">
                <a:latin typeface="Arial" charset="0"/>
                <a:cs typeface="Arial" charset="0"/>
              </a:rPr>
              <a:t>Důvody mimořádné revize národních účtů</a:t>
            </a: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</a:pPr>
            <a:r>
              <a:rPr lang="cs-CZ" altLang="cs-CZ" dirty="0">
                <a:latin typeface="Arial" charset="0"/>
                <a:cs typeface="Arial" charset="0"/>
              </a:rPr>
              <a:t>Dopady revize na tvorbu a užití HDP</a:t>
            </a: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</a:pPr>
            <a:r>
              <a:rPr lang="cs-CZ" altLang="cs-CZ" dirty="0">
                <a:latin typeface="Arial" charset="0"/>
                <a:cs typeface="Arial" charset="0"/>
              </a:rPr>
              <a:t>Dopady revize na </a:t>
            </a:r>
            <a:r>
              <a:rPr lang="cs-CZ" altLang="cs-CZ" dirty="0" smtClean="0">
                <a:latin typeface="Arial" charset="0"/>
                <a:cs typeface="Arial" charset="0"/>
              </a:rPr>
              <a:t>deficit </a:t>
            </a:r>
            <a:r>
              <a:rPr lang="cs-CZ" altLang="cs-CZ" dirty="0">
                <a:latin typeface="Arial" charset="0"/>
                <a:cs typeface="Arial" charset="0"/>
              </a:rPr>
              <a:t>a </a:t>
            </a:r>
            <a:r>
              <a:rPr lang="cs-CZ" altLang="cs-CZ" dirty="0" smtClean="0">
                <a:latin typeface="Arial" charset="0"/>
                <a:cs typeface="Arial" charset="0"/>
              </a:rPr>
              <a:t>dluh vládních institucí</a:t>
            </a:r>
            <a:endParaRPr lang="cs-CZ" altLang="cs-CZ" dirty="0">
              <a:latin typeface="Arial" charset="0"/>
              <a:cs typeface="Arial" charset="0"/>
            </a:endParaRP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</a:pPr>
            <a:r>
              <a:rPr lang="cs-CZ" altLang="cs-CZ" dirty="0">
                <a:latin typeface="Arial" charset="0"/>
                <a:cs typeface="Arial" charset="0"/>
              </a:rPr>
              <a:t>Dokončení mimořádné revize a publikace výsledků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>
                <a:latin typeface="Arial" charset="0"/>
                <a:cs typeface="Arial" charset="0"/>
              </a:rPr>
              <a:t>Důvody a rozsah </a:t>
            </a:r>
            <a:br>
              <a:rPr lang="cs-CZ" altLang="cs-CZ" dirty="0">
                <a:latin typeface="Arial" charset="0"/>
                <a:cs typeface="Arial" charset="0"/>
              </a:rPr>
            </a:br>
            <a:r>
              <a:rPr lang="cs-CZ" altLang="cs-CZ" dirty="0">
                <a:latin typeface="Arial" charset="0"/>
                <a:cs typeface="Arial" charset="0"/>
              </a:rPr>
              <a:t>mimořádné revize národních účtů</a:t>
            </a: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19" name="Zástupný symbol pro text 2"/>
          <p:cNvSpPr>
            <a:spLocks noGrp="1"/>
          </p:cNvSpPr>
          <p:nvPr>
            <p:ph type="body" sz="quarter" idx="11"/>
          </p:nvPr>
        </p:nvSpPr>
        <p:spPr bwMode="auto">
          <a:xfrm>
            <a:off x="846138" y="1619250"/>
            <a:ext cx="9215437" cy="5401741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dirty="0">
                <a:latin typeface="Arial" charset="0"/>
                <a:cs typeface="Arial" charset="0"/>
              </a:rPr>
              <a:t>p</a:t>
            </a:r>
            <a:r>
              <a:rPr lang="cs-CZ" dirty="0" smtClean="0">
                <a:latin typeface="Arial" charset="0"/>
                <a:cs typeface="Arial" charset="0"/>
              </a:rPr>
              <a:t>řechod </a:t>
            </a:r>
            <a:r>
              <a:rPr lang="cs-CZ" dirty="0">
                <a:latin typeface="Arial" charset="0"/>
                <a:cs typeface="Arial" charset="0"/>
              </a:rPr>
              <a:t>na nový evropský metodický standard ESA </a:t>
            </a:r>
            <a:r>
              <a:rPr lang="cs-CZ" dirty="0" smtClean="0">
                <a:latin typeface="Arial" charset="0"/>
                <a:cs typeface="Arial" charset="0"/>
              </a:rPr>
              <a:t>2010, který  vychází z celosvětového standardu SNA 2008;</a:t>
            </a:r>
            <a:endParaRPr lang="cs-CZ" dirty="0">
              <a:latin typeface="Arial" charset="0"/>
              <a:cs typeface="Arial" charset="0"/>
            </a:endParaRP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endParaRPr lang="cs-CZ" dirty="0" smtClean="0">
              <a:latin typeface="Arial" charset="0"/>
              <a:cs typeface="Arial" charset="0"/>
            </a:endParaRP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dirty="0" smtClean="0">
                <a:latin typeface="Arial" charset="0"/>
                <a:cs typeface="Arial" charset="0"/>
              </a:rPr>
              <a:t>změny </a:t>
            </a:r>
            <a:r>
              <a:rPr lang="cs-CZ" dirty="0">
                <a:latin typeface="Arial" charset="0"/>
                <a:cs typeface="Arial" charset="0"/>
              </a:rPr>
              <a:t>metod </a:t>
            </a:r>
            <a:r>
              <a:rPr lang="cs-CZ" dirty="0" smtClean="0">
                <a:latin typeface="Arial" charset="0"/>
                <a:cs typeface="Arial" charset="0"/>
              </a:rPr>
              <a:t>výpočtů a </a:t>
            </a:r>
            <a:r>
              <a:rPr lang="cs-CZ" dirty="0">
                <a:latin typeface="Arial" charset="0"/>
                <a:cs typeface="Arial" charset="0"/>
              </a:rPr>
              <a:t>odhadů přesahující rámec běžných revizí</a:t>
            </a:r>
          </a:p>
          <a:p>
            <a:pPr marL="864394" lvl="2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400" dirty="0">
                <a:solidFill>
                  <a:srgbClr val="0071BC"/>
                </a:solidFill>
                <a:latin typeface="Arial" charset="0"/>
                <a:cs typeface="Arial" charset="0"/>
              </a:rPr>
              <a:t>požadavky </a:t>
            </a:r>
            <a:r>
              <a:rPr lang="cs-CZ" sz="2400" dirty="0" err="1" smtClean="0">
                <a:solidFill>
                  <a:srgbClr val="0071BC"/>
                </a:solidFill>
                <a:latin typeface="Arial" charset="0"/>
                <a:cs typeface="Arial" charset="0"/>
              </a:rPr>
              <a:t>Eurostatu</a:t>
            </a:r>
            <a:r>
              <a:rPr lang="cs-CZ" sz="2400" dirty="0" smtClean="0">
                <a:solidFill>
                  <a:srgbClr val="0071BC"/>
                </a:solidFill>
                <a:latin typeface="Arial" charset="0"/>
                <a:cs typeface="Arial" charset="0"/>
              </a:rPr>
              <a:t>, </a:t>
            </a:r>
            <a:endParaRPr lang="cs-CZ" sz="2400" dirty="0">
              <a:solidFill>
                <a:srgbClr val="0071BC"/>
              </a:solidFill>
              <a:latin typeface="Arial" charset="0"/>
              <a:cs typeface="Arial" charset="0"/>
            </a:endParaRPr>
          </a:p>
          <a:p>
            <a:pPr marL="864394" lvl="2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400" dirty="0">
                <a:solidFill>
                  <a:srgbClr val="0071BC"/>
                </a:solidFill>
                <a:latin typeface="Arial" charset="0"/>
                <a:cs typeface="Arial" charset="0"/>
              </a:rPr>
              <a:t>změny ve zdrojích dat  (Sčítání lidu, domů a bytů 2011</a:t>
            </a:r>
            <a:r>
              <a:rPr lang="cs-CZ" sz="2400" dirty="0" smtClean="0">
                <a:solidFill>
                  <a:srgbClr val="0071BC"/>
                </a:solidFill>
                <a:latin typeface="Arial" charset="0"/>
                <a:cs typeface="Arial" charset="0"/>
              </a:rPr>
              <a:t>),</a:t>
            </a:r>
            <a:endParaRPr lang="cs-CZ" sz="2400" dirty="0">
              <a:solidFill>
                <a:srgbClr val="0071BC"/>
              </a:solidFill>
              <a:latin typeface="Arial" charset="0"/>
              <a:cs typeface="Arial" charset="0"/>
            </a:endParaRPr>
          </a:p>
          <a:p>
            <a:pPr marL="864394" lvl="2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400" dirty="0">
                <a:solidFill>
                  <a:srgbClr val="0071BC"/>
                </a:solidFill>
                <a:latin typeface="Arial" charset="0"/>
                <a:cs typeface="Arial" charset="0"/>
              </a:rPr>
              <a:t>další zlepšení metod a </a:t>
            </a:r>
            <a:r>
              <a:rPr lang="cs-CZ" sz="2400" dirty="0" smtClean="0">
                <a:solidFill>
                  <a:srgbClr val="0071BC"/>
                </a:solidFill>
                <a:latin typeface="Arial" charset="0"/>
                <a:cs typeface="Arial" charset="0"/>
              </a:rPr>
              <a:t>postupů,</a:t>
            </a:r>
            <a:endParaRPr lang="cs-CZ" sz="2400" dirty="0">
              <a:solidFill>
                <a:srgbClr val="0071BC"/>
              </a:solidFill>
              <a:latin typeface="Arial" charset="0"/>
              <a:cs typeface="Arial" charset="0"/>
            </a:endParaRP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dirty="0">
                <a:latin typeface="Arial" charset="0"/>
                <a:cs typeface="Arial" charset="0"/>
              </a:rPr>
              <a:t>změna referenčního roku </a:t>
            </a:r>
            <a:r>
              <a:rPr lang="cs-CZ" dirty="0" smtClean="0">
                <a:latin typeface="Arial" charset="0"/>
                <a:cs typeface="Arial" charset="0"/>
              </a:rPr>
              <a:t>pro ukazatele ve stálých cenách (2010);</a:t>
            </a:r>
            <a:endParaRPr lang="cs-CZ" dirty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§"/>
              <a:defRPr/>
            </a:pPr>
            <a:endParaRPr lang="cs-CZ" dirty="0" smtClean="0">
              <a:latin typeface="Arial" charset="0"/>
              <a:cs typeface="Arial" charset="0"/>
            </a:endParaRPr>
          </a:p>
          <a:p>
            <a:pPr marL="358775" indent="-358775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dirty="0" smtClean="0">
                <a:latin typeface="Arial" charset="0"/>
                <a:cs typeface="Arial" charset="0"/>
              </a:rPr>
              <a:t>rozsah </a:t>
            </a:r>
            <a:r>
              <a:rPr lang="cs-CZ" dirty="0">
                <a:latin typeface="Arial" charset="0"/>
                <a:cs typeface="Arial" charset="0"/>
              </a:rPr>
              <a:t>revize časových řad:</a:t>
            </a:r>
          </a:p>
          <a:p>
            <a:pPr marL="864394" lvl="2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400" dirty="0">
                <a:solidFill>
                  <a:srgbClr val="0071BC"/>
                </a:solidFill>
                <a:latin typeface="Arial" charset="0"/>
                <a:cs typeface="Arial" charset="0"/>
              </a:rPr>
              <a:t>1995–2010 </a:t>
            </a:r>
            <a:r>
              <a:rPr lang="cs-CZ" sz="2400" dirty="0" smtClean="0">
                <a:solidFill>
                  <a:srgbClr val="0071BC"/>
                </a:solidFill>
                <a:latin typeface="Arial" charset="0"/>
                <a:cs typeface="Arial" charset="0"/>
              </a:rPr>
              <a:t>(celý systém </a:t>
            </a:r>
            <a:r>
              <a:rPr lang="cs-CZ" sz="2400" dirty="0">
                <a:solidFill>
                  <a:srgbClr val="0071BC"/>
                </a:solidFill>
                <a:latin typeface="Arial" charset="0"/>
                <a:cs typeface="Arial" charset="0"/>
              </a:rPr>
              <a:t>účtů</a:t>
            </a:r>
            <a:r>
              <a:rPr lang="cs-CZ" sz="2400" dirty="0" smtClean="0">
                <a:solidFill>
                  <a:srgbClr val="0071BC"/>
                </a:solidFill>
                <a:latin typeface="Arial" charset="0"/>
                <a:cs typeface="Arial" charset="0"/>
              </a:rPr>
              <a:t>), </a:t>
            </a:r>
            <a:endParaRPr lang="cs-CZ" sz="2400" dirty="0">
              <a:solidFill>
                <a:srgbClr val="0071BC"/>
              </a:solidFill>
              <a:latin typeface="Arial" charset="0"/>
              <a:cs typeface="Arial" charset="0"/>
            </a:endParaRPr>
          </a:p>
          <a:p>
            <a:pPr marL="864394" lvl="2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400" dirty="0" smtClean="0">
                <a:solidFill>
                  <a:srgbClr val="0071BC"/>
                </a:solidFill>
                <a:latin typeface="Arial" charset="0"/>
                <a:cs typeface="Arial" charset="0"/>
              </a:rPr>
              <a:t>1990–1994 (pouze vybrané ukazatele).</a:t>
            </a:r>
            <a:endParaRPr lang="cs-CZ" sz="2400" dirty="0">
              <a:solidFill>
                <a:srgbClr val="0071BC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cs-CZ" sz="1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2405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 smtClean="0">
                <a:latin typeface="Arial" charset="0"/>
                <a:cs typeface="Arial" charset="0"/>
              </a:rPr>
              <a:t>Prezentace revize</a:t>
            </a:r>
          </a:p>
        </p:txBody>
      </p:sp>
      <p:sp>
        <p:nvSpPr>
          <p:cNvPr id="9219" name="Zástupný symbol pro text 2"/>
          <p:cNvSpPr>
            <a:spLocks noGrp="1"/>
          </p:cNvSpPr>
          <p:nvPr>
            <p:ph type="body" sz="quarter" idx="11"/>
          </p:nvPr>
        </p:nvSpPr>
        <p:spPr bwMode="auto">
          <a:xfrm>
            <a:off x="666180" y="1188343"/>
            <a:ext cx="9433048" cy="568863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ČSÚ již dokončuje práce na revizi; srovnatelné řady budou publikovány od října 2014.</a:t>
            </a: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Proces revize národních účtů je koordinován </a:t>
            </a:r>
            <a:r>
              <a:rPr lang="cs-CZ" sz="2000" dirty="0" err="1" smtClean="0">
                <a:latin typeface="Arial" charset="0"/>
                <a:cs typeface="Arial" charset="0"/>
              </a:rPr>
              <a:t>Eurostatem</a:t>
            </a:r>
            <a:r>
              <a:rPr lang="cs-CZ" sz="2000" dirty="0" smtClean="0">
                <a:latin typeface="Arial" charset="0"/>
                <a:cs typeface="Arial" charset="0"/>
              </a:rPr>
              <a:t> a zahrnuje všechny členské země.</a:t>
            </a: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Centrální banky pracují na implementaci 6. manuálu platební bilance </a:t>
            </a:r>
            <a:r>
              <a:rPr lang="cs-CZ" sz="2000" dirty="0" smtClean="0">
                <a:latin typeface="Arial" charset="0"/>
                <a:cs typeface="Arial" charset="0"/>
                <a:hlinkClick r:id="rId2"/>
              </a:rPr>
              <a:t>(ČNB)</a:t>
            </a:r>
            <a:r>
              <a:rPr lang="cs-CZ" sz="2000" dirty="0" smtClean="0">
                <a:latin typeface="Arial" charset="0"/>
                <a:cs typeface="Arial" charset="0"/>
              </a:rPr>
              <a:t> .</a:t>
            </a: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000" dirty="0" smtClean="0">
                <a:solidFill>
                  <a:srgbClr val="0071BC"/>
                </a:solidFill>
                <a:latin typeface="Arial" charset="0"/>
                <a:cs typeface="Arial" charset="0"/>
              </a:rPr>
              <a:t>Eurostat i členské země koordinují komunikaci revize a připravují uživatele         a veřejnost na nové údaje</a:t>
            </a:r>
            <a:r>
              <a:rPr lang="cs-CZ" sz="2000" dirty="0" smtClean="0">
                <a:latin typeface="Arial" charset="0"/>
                <a:cs typeface="Arial" charset="0"/>
              </a:rPr>
              <a:t> </a:t>
            </a:r>
            <a:r>
              <a:rPr lang="pl-PL" sz="2000" dirty="0" smtClean="0">
                <a:latin typeface="Arial" charset="0"/>
                <a:cs typeface="Arial" charset="0"/>
                <a:hlinkClick r:id="rId3"/>
              </a:rPr>
              <a:t>(ESA 2010 na webu Eurostatu)</a:t>
            </a:r>
            <a:r>
              <a:rPr lang="cs-CZ" sz="2000" dirty="0" smtClean="0">
                <a:latin typeface="Arial" charset="0"/>
                <a:cs typeface="Arial" charset="0"/>
              </a:rPr>
              <a:t> .</a:t>
            </a:r>
            <a:endParaRPr lang="cs-CZ" sz="2000" dirty="0" smtClean="0">
              <a:solidFill>
                <a:srgbClr val="0071BC"/>
              </a:solidFill>
              <a:latin typeface="Arial" charset="0"/>
              <a:cs typeface="Arial" charset="0"/>
            </a:endParaRP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Revize standardů se netýká jen EU. SNA 2008 jako první implementovala Austrálie (HDP +4,4 %).</a:t>
            </a: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První země v EU byly </a:t>
            </a:r>
          </a:p>
          <a:p>
            <a:pPr marL="864396" lvl="1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000" dirty="0" smtClean="0">
                <a:solidFill>
                  <a:srgbClr val="0071BC"/>
                </a:solidFill>
                <a:latin typeface="Arial" charset="0"/>
                <a:cs typeface="Arial" charset="0"/>
              </a:rPr>
              <a:t>březen Nizozemsko (HDP +7,6 %), </a:t>
            </a:r>
          </a:p>
          <a:p>
            <a:pPr marL="864396" lvl="1" indent="-3429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cs-CZ" sz="2000" dirty="0" smtClean="0">
                <a:solidFill>
                  <a:srgbClr val="0071BC"/>
                </a:solidFill>
                <a:latin typeface="Arial" charset="0"/>
                <a:cs typeface="Arial" charset="0"/>
              </a:rPr>
              <a:t>květen Francie (HDP +3,2 %).</a:t>
            </a:r>
            <a:r>
              <a:rPr lang="cs-CZ" sz="2400" dirty="0" smtClean="0">
                <a:solidFill>
                  <a:srgbClr val="0071BC"/>
                </a:solidFill>
                <a:latin typeface="Arial" charset="0"/>
                <a:cs typeface="Arial" charset="0"/>
              </a:rPr>
              <a:t/>
            </a:r>
            <a:br>
              <a:rPr lang="cs-CZ" sz="2400" dirty="0" smtClean="0">
                <a:solidFill>
                  <a:srgbClr val="0071BC"/>
                </a:solidFill>
                <a:latin typeface="Arial" charset="0"/>
                <a:cs typeface="Arial" charset="0"/>
              </a:rPr>
            </a:br>
            <a:endParaRPr lang="cs-CZ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240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>
                <a:latin typeface="Arial" charset="0"/>
                <a:cs typeface="Arial" charset="0"/>
              </a:rPr>
              <a:t>Změny hrubého domácího produktu </a:t>
            </a:r>
            <a:br>
              <a:rPr lang="cs-CZ" altLang="cs-CZ" dirty="0">
                <a:latin typeface="Arial" charset="0"/>
                <a:cs typeface="Arial" charset="0"/>
              </a:rPr>
            </a:br>
            <a:r>
              <a:rPr lang="cs-CZ" altLang="cs-CZ" dirty="0">
                <a:latin typeface="Arial" charset="0"/>
                <a:cs typeface="Arial" charset="0"/>
              </a:rPr>
              <a:t>a složek jeho užití, </a:t>
            </a:r>
            <a:r>
              <a:rPr lang="cs-CZ" altLang="cs-CZ" sz="2000" dirty="0">
                <a:latin typeface="Arial" charset="0"/>
                <a:cs typeface="Arial" charset="0"/>
              </a:rPr>
              <a:t>běžné ceny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2010 (</a:t>
            </a:r>
            <a:r>
              <a:rPr lang="cs-CZ" altLang="cs-CZ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předběžný odhad</a:t>
            </a:r>
            <a:r>
              <a:rPr lang="cs-CZ" altLang="cs-CZ" sz="2000" dirty="0" smtClean="0">
                <a:latin typeface="Arial" charset="0"/>
                <a:cs typeface="Arial" charset="0"/>
              </a:rPr>
              <a:t>)</a:t>
            </a:r>
          </a:p>
        </p:txBody>
      </p:sp>
      <p:graphicFrame>
        <p:nvGraphicFramePr>
          <p:cNvPr id="5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19398962"/>
              </p:ext>
            </p:extLst>
          </p:nvPr>
        </p:nvGraphicFramePr>
        <p:xfrm>
          <a:off x="522164" y="1420813"/>
          <a:ext cx="9539411" cy="5312151"/>
        </p:xfrm>
        <a:graphic>
          <a:graphicData uri="http://schemas.openxmlformats.org/drawingml/2006/table">
            <a:tbl>
              <a:tblPr/>
              <a:tblGrid>
                <a:gridCol w="4077010"/>
                <a:gridCol w="1009355"/>
                <a:gridCol w="1009355"/>
                <a:gridCol w="949985"/>
                <a:gridCol w="949985"/>
                <a:gridCol w="786705"/>
                <a:gridCol w="757016"/>
              </a:tblGrid>
              <a:tr h="39791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68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Změny celkem</a:t>
                      </a:r>
                    </a:p>
                  </a:txBody>
                  <a:tcPr marL="6368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z </a:t>
                      </a:r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toho:</a:t>
                      </a:r>
                    </a:p>
                  </a:txBody>
                  <a:tcPr marL="6368" marR="6368" marT="6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Změny celkem</a:t>
                      </a:r>
                    </a:p>
                  </a:txBody>
                  <a:tcPr marL="6368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z </a:t>
                      </a:r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toho:</a:t>
                      </a:r>
                    </a:p>
                  </a:txBody>
                  <a:tcPr marL="6368" marR="6368" marT="6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979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ESA</a:t>
                      </a:r>
                    </a:p>
                  </a:txBody>
                  <a:tcPr marL="6368" marR="6368" marT="6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ostatní</a:t>
                      </a:r>
                    </a:p>
                  </a:txBody>
                  <a:tcPr marL="6368" marR="6368" marT="6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ESA</a:t>
                      </a:r>
                    </a:p>
                  </a:txBody>
                  <a:tcPr marL="6368" marR="6368" marT="6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ostatní</a:t>
                      </a:r>
                    </a:p>
                  </a:txBody>
                  <a:tcPr marL="6368" marR="6368" marT="6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mld. Kč</a:t>
                      </a:r>
                    </a:p>
                  </a:txBody>
                  <a:tcPr marL="6368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mld. Kč</a:t>
                      </a:r>
                    </a:p>
                  </a:txBody>
                  <a:tcPr marL="6368" marR="6368" marT="6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mld. Kč</a:t>
                      </a:r>
                    </a:p>
                  </a:txBody>
                  <a:tcPr marL="6368" marR="6368" marT="6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6368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6368" marR="6368" marT="6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6368" marR="6368" marT="6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28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Produkce</a:t>
                      </a:r>
                      <a:endParaRPr lang="cs-CZ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68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-96,4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-47,6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-48,8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791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600" b="0" i="0" u="none" strike="noStrike" dirty="0" err="1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Mezispotřeba</a:t>
                      </a:r>
                      <a:endParaRPr lang="cs-CZ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68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-262,8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-168,5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-94,3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91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Hrubá </a:t>
                      </a:r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přidaná hodnota</a:t>
                      </a:r>
                    </a:p>
                  </a:txBody>
                  <a:tcPr marL="6368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166,4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120,9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91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Hrubý </a:t>
                      </a:r>
                      <a:r>
                        <a:rPr lang="cs-CZ" sz="1600" b="1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domácí produkt, celkem</a:t>
                      </a:r>
                    </a:p>
                  </a:txBody>
                  <a:tcPr marL="6368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166,6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120,9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1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v </a:t>
                      </a:r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tom:</a:t>
                      </a:r>
                    </a:p>
                  </a:txBody>
                  <a:tcPr marL="6368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791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Výdaje </a:t>
                      </a:r>
                      <a:r>
                        <a:rPr lang="pl-PL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na konečnou spotřebu </a:t>
                      </a:r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domácností</a:t>
                      </a:r>
                      <a:endParaRPr lang="pl-PL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315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28,1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9791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Výdaje </a:t>
                      </a:r>
                      <a:r>
                        <a:rPr lang="pl-PL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na konečnou spotřebu </a:t>
                      </a:r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vládních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inst.</a:t>
                      </a:r>
                      <a:endParaRPr lang="pl-PL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315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91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Tvorba </a:t>
                      </a:r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hrubého fixního kapitálu</a:t>
                      </a:r>
                    </a:p>
                  </a:txBody>
                  <a:tcPr marL="57315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135,5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116,1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91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Vývoz </a:t>
                      </a:r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zboží a služeb</a:t>
                      </a:r>
                    </a:p>
                  </a:txBody>
                  <a:tcPr marL="57315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98,5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-83,8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182,3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1780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Dovoz </a:t>
                      </a:r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zboží a služeb</a:t>
                      </a:r>
                    </a:p>
                  </a:txBody>
                  <a:tcPr marL="57315" marR="6368" marT="6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96,8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-81,7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178,5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9003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66707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 smtClean="0">
                <a:latin typeface="Arial" charset="0"/>
                <a:cs typeface="Arial" charset="0"/>
              </a:rPr>
              <a:t>Hrubý domácí produkt, </a:t>
            </a:r>
            <a:r>
              <a:rPr lang="cs-CZ" altLang="cs-CZ" sz="2000" dirty="0">
                <a:latin typeface="Arial" charset="0"/>
                <a:cs typeface="Arial" charset="0"/>
              </a:rPr>
              <a:t>běžné ceny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2010 (</a:t>
            </a:r>
            <a:r>
              <a:rPr lang="cs-CZ" altLang="cs-CZ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předběžný odhad</a:t>
            </a:r>
            <a:r>
              <a:rPr lang="cs-CZ" altLang="cs-CZ" sz="2000" dirty="0" smtClean="0">
                <a:latin typeface="Arial" charset="0"/>
                <a:cs typeface="Arial" charset="0"/>
              </a:rPr>
              <a:t>)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50157308"/>
              </p:ext>
            </p:extLst>
          </p:nvPr>
        </p:nvGraphicFramePr>
        <p:xfrm>
          <a:off x="522164" y="1116335"/>
          <a:ext cx="921702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21585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>
                <a:latin typeface="Arial" charset="0"/>
                <a:cs typeface="Arial" charset="0"/>
              </a:rPr>
              <a:t>Změny hrubého domácího produktu </a:t>
            </a:r>
            <a:br>
              <a:rPr lang="cs-CZ" altLang="cs-CZ" dirty="0">
                <a:latin typeface="Arial" charset="0"/>
                <a:cs typeface="Arial" charset="0"/>
              </a:rPr>
            </a:br>
            <a:r>
              <a:rPr lang="cs-CZ" altLang="cs-CZ" sz="2000" dirty="0" smtClean="0">
                <a:latin typeface="Arial" charset="0"/>
                <a:cs typeface="Arial" charset="0"/>
              </a:rPr>
              <a:t>běžné </a:t>
            </a:r>
            <a:r>
              <a:rPr lang="cs-CZ" altLang="cs-CZ" sz="2000" dirty="0">
                <a:latin typeface="Arial" charset="0"/>
                <a:cs typeface="Arial" charset="0"/>
              </a:rPr>
              <a:t>ceny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2010 (</a:t>
            </a:r>
            <a:r>
              <a:rPr lang="cs-CZ" altLang="cs-CZ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předběžný odhad</a:t>
            </a:r>
            <a:r>
              <a:rPr lang="cs-CZ" altLang="cs-CZ" sz="2000" dirty="0" smtClean="0">
                <a:latin typeface="Arial" charset="0"/>
                <a:cs typeface="Arial" charset="0"/>
              </a:rPr>
              <a:t>)</a:t>
            </a:r>
          </a:p>
        </p:txBody>
      </p:sp>
      <p:graphicFrame>
        <p:nvGraphicFramePr>
          <p:cNvPr id="4" name="Zástupný symbol pro obsah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87780463"/>
              </p:ext>
            </p:extLst>
          </p:nvPr>
        </p:nvGraphicFramePr>
        <p:xfrm>
          <a:off x="522164" y="1548383"/>
          <a:ext cx="9145016" cy="4968554"/>
        </p:xfrm>
        <a:graphic>
          <a:graphicData uri="http://schemas.openxmlformats.org/drawingml/2006/table">
            <a:tbl>
              <a:tblPr/>
              <a:tblGrid>
                <a:gridCol w="6357690"/>
                <a:gridCol w="1408031"/>
                <a:gridCol w="1379295"/>
              </a:tblGrid>
              <a:tr h="400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Změny:</a:t>
                      </a:r>
                      <a:r>
                        <a:rPr lang="cs-CZ" sz="18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mld.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4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Hrubý </a:t>
                      </a:r>
                      <a:r>
                        <a:rPr lang="cs-CZ" sz="1800" b="1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domácí produkt, celkem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166,6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z </a:t>
                      </a:r>
                      <a:r>
                        <a:rPr lang="cs-CZ" sz="18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toho: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800" b="1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Vlivem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implementace </a:t>
                      </a:r>
                      <a:r>
                        <a:rPr lang="cs-CZ" sz="1800" b="1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ESA 2010</a:t>
                      </a:r>
                      <a:endParaRPr lang="cs-CZ" sz="1800" b="1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120,9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8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kapitalizace výdajů na </a:t>
                      </a:r>
                      <a:r>
                        <a:rPr lang="cs-CZ" sz="18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výzkum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a vývoj</a:t>
                      </a:r>
                      <a:endParaRPr lang="cs-CZ" sz="18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5717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8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kapitalizace vojenských výdajů</a:t>
                      </a:r>
                    </a:p>
                  </a:txBody>
                  <a:tcPr marL="25717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8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kapitalizace drobného majetku</a:t>
                      </a:r>
                    </a:p>
                  </a:txBody>
                  <a:tcPr marL="25717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62,5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8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neživotní </a:t>
                      </a:r>
                      <a:r>
                        <a:rPr lang="cs-CZ" sz="18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pojištění</a:t>
                      </a:r>
                      <a:endParaRPr lang="cs-CZ" sz="18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5717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2947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8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ostatní</a:t>
                      </a:r>
                    </a:p>
                  </a:txBody>
                  <a:tcPr marL="25717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800" b="1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Vlivem změny </a:t>
                      </a:r>
                      <a:r>
                        <a:rPr lang="cs-CZ" sz="1800" b="1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zdrojů a metod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8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služby bydlení</a:t>
                      </a:r>
                    </a:p>
                  </a:txBody>
                  <a:tcPr marL="25717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519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8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ostatní</a:t>
                      </a:r>
                    </a:p>
                  </a:txBody>
                  <a:tcPr marL="25717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1022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594172" y="1548383"/>
            <a:ext cx="5148634" cy="4753669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indent="0">
              <a:spcBef>
                <a:spcPct val="0"/>
              </a:spcBef>
              <a:buNone/>
            </a:pPr>
            <a:r>
              <a:rPr lang="cs-CZ" altLang="cs-CZ" dirty="0">
                <a:latin typeface="Arial" charset="0"/>
                <a:cs typeface="Arial" charset="0"/>
              </a:rPr>
              <a:t> Důvod změny</a:t>
            </a:r>
            <a:r>
              <a:rPr lang="cs-CZ" altLang="cs-CZ" dirty="0" smtClean="0">
                <a:latin typeface="Arial" charset="0"/>
                <a:cs typeface="Arial" charset="0"/>
              </a:rPr>
              <a:t>:</a:t>
            </a:r>
          </a:p>
          <a:p>
            <a:pPr indent="0">
              <a:spcBef>
                <a:spcPct val="0"/>
              </a:spcBef>
              <a:buNone/>
            </a:pPr>
            <a:endParaRPr lang="cs-CZ" altLang="cs-CZ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Výdaje na výzkum a vývoj jsou považovány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za </a:t>
            </a:r>
            <a:r>
              <a:rPr lang="cs-CZ" altLang="cs-CZ" sz="2000" dirty="0">
                <a:latin typeface="Arial" charset="0"/>
                <a:cs typeface="Arial" charset="0"/>
              </a:rPr>
              <a:t>kapitálové výdaje (investice). Jde tedy o aktiva, která přinášejí svému majiteli ekonomický přínos v budoucnu.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Tyto výdaje vedou k získání specifických znalostí a dovedností, které zakládají budoucí ekonomický růst.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Výzkum a vývoj je realizován soukromými subjekty (podniky) i vládními institucemi (vysoké školy, výzkumné ústavy</a:t>
            </a:r>
            <a:r>
              <a:rPr lang="cs-CZ" altLang="cs-CZ" sz="2000" dirty="0" smtClean="0">
                <a:latin typeface="Arial" charset="0"/>
                <a:cs typeface="Arial" charset="0"/>
              </a:rPr>
              <a:t>).</a:t>
            </a:r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 smtClean="0">
                <a:latin typeface="Arial" charset="0"/>
                <a:cs typeface="Arial" charset="0"/>
              </a:rPr>
              <a:t>Kapitalizace </a:t>
            </a:r>
            <a:r>
              <a:rPr lang="cs-CZ" altLang="cs-CZ" dirty="0">
                <a:latin typeface="Arial" charset="0"/>
                <a:cs typeface="Arial" charset="0"/>
              </a:rPr>
              <a:t>výdajů na výzkum a vývoj (ESA 2010</a:t>
            </a:r>
            <a:r>
              <a:rPr lang="cs-CZ" altLang="cs-CZ" dirty="0" smtClean="0">
                <a:latin typeface="Arial" charset="0"/>
                <a:cs typeface="Arial" charset="0"/>
              </a:rPr>
              <a:t>)</a:t>
            </a:r>
          </a:p>
          <a:p>
            <a:pPr>
              <a:spcBef>
                <a:spcPct val="0"/>
              </a:spcBef>
            </a:pPr>
            <a:r>
              <a:rPr lang="cs-CZ" altLang="cs-CZ" sz="2400" dirty="0" smtClean="0">
                <a:latin typeface="Arial" charset="0"/>
                <a:cs typeface="Arial" charset="0"/>
              </a:rPr>
              <a:t>(</a:t>
            </a:r>
            <a:r>
              <a:rPr lang="cs-CZ" alt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předběžný odhad</a:t>
            </a:r>
            <a:r>
              <a:rPr lang="cs-CZ" altLang="cs-CZ" sz="2400" dirty="0" smtClean="0"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4" name="Zástupný symbol pro obsah 5"/>
          <p:cNvSpPr>
            <a:spLocks/>
          </p:cNvSpPr>
          <p:nvPr/>
        </p:nvSpPr>
        <p:spPr bwMode="auto">
          <a:xfrm>
            <a:off x="5994772" y="1548383"/>
            <a:ext cx="381642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t"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0071BC"/>
                </a:solidFill>
                <a:latin typeface="Arial" charset="0"/>
              </a:rPr>
              <a:t>Dopad změny za rok 2010: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4559917"/>
              </p:ext>
            </p:extLst>
          </p:nvPr>
        </p:nvGraphicFramePr>
        <p:xfrm>
          <a:off x="5994772" y="2340471"/>
          <a:ext cx="4250357" cy="3528391"/>
        </p:xfrm>
        <a:graphic>
          <a:graphicData uri="http://schemas.openxmlformats.org/drawingml/2006/table">
            <a:tbl>
              <a:tblPr/>
              <a:tblGrid>
                <a:gridCol w="2833393"/>
                <a:gridCol w="886183"/>
                <a:gridCol w="530781"/>
              </a:tblGrid>
              <a:tr h="328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Mld.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99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Produkce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6383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Mezispotřeba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86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1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Hrubý domácí produkt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973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pl-PL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Výdaje na konečnou spotřebu </a:t>
                      </a:r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neziskových institucí</a:t>
                      </a:r>
                      <a:endParaRPr lang="pl-PL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29005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pl-PL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Výdaje na konečnou spotřebu </a:t>
                      </a:r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vládních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institucí</a:t>
                      </a:r>
                      <a:endParaRPr lang="pl-PL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Tvorba hrubého fixního kapitálu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47,8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577466" y="1605885"/>
            <a:ext cx="5148634" cy="5127074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indent="0">
              <a:spcBef>
                <a:spcPct val="0"/>
              </a:spcBef>
              <a:buNone/>
            </a:pPr>
            <a:r>
              <a:rPr lang="cs-CZ" altLang="cs-CZ" dirty="0" smtClean="0">
                <a:latin typeface="Arial" charset="0"/>
                <a:cs typeface="Arial" charset="0"/>
              </a:rPr>
              <a:t>Důvod </a:t>
            </a:r>
            <a:r>
              <a:rPr lang="cs-CZ" altLang="cs-CZ" dirty="0">
                <a:latin typeface="Arial" charset="0"/>
                <a:cs typeface="Arial" charset="0"/>
              </a:rPr>
              <a:t>změny</a:t>
            </a:r>
            <a:r>
              <a:rPr lang="cs-CZ" altLang="cs-CZ" dirty="0" smtClean="0">
                <a:latin typeface="Arial" charset="0"/>
                <a:cs typeface="Arial" charset="0"/>
              </a:rPr>
              <a:t>:</a:t>
            </a:r>
          </a:p>
          <a:p>
            <a:pPr indent="0">
              <a:spcBef>
                <a:spcPct val="0"/>
              </a:spcBef>
              <a:buNone/>
            </a:pPr>
            <a:endParaRPr lang="cs-CZ" altLang="cs-CZ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Změna přístupu ke službám obrany, kdy moderní pojetí zachycení těchto služeb bere v úvahu životnost, zastarávání a opotřebování zbraní. Služba, kterou zbraně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poskytují, </a:t>
            </a:r>
            <a:r>
              <a:rPr lang="cs-CZ" altLang="cs-CZ" sz="2000" dirty="0">
                <a:latin typeface="Arial" charset="0"/>
                <a:cs typeface="Arial" charset="0"/>
              </a:rPr>
              <a:t>odpovídá jejich použitelnosti.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Odstranění nestejného zachycení výdajů na aktiva s dlouhou dobou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životnosti         a </a:t>
            </a:r>
            <a:r>
              <a:rPr lang="cs-CZ" altLang="cs-CZ" sz="2000" dirty="0">
                <a:latin typeface="Arial" charset="0"/>
                <a:cs typeface="Arial" charset="0"/>
              </a:rPr>
              <a:t>vysokou pořizovací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hodnotou.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dirty="0">
                <a:latin typeface="Arial" charset="0"/>
                <a:cs typeface="Arial" charset="0"/>
              </a:rPr>
              <a:t>Zbraně podle ESA 2010 nejsou zachyceny v mezispotřebě, ale v tvorbě hrubého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fixního kapitálu</a:t>
            </a:r>
            <a:r>
              <a:rPr lang="cs-CZ" altLang="cs-CZ" sz="2000" dirty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sz="quarter" idx="10"/>
          </p:nvPr>
        </p:nvSpPr>
        <p:spPr bwMode="auto">
          <a:xfrm>
            <a:off x="846138" y="449263"/>
            <a:ext cx="9215437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>
                <a:latin typeface="Arial" charset="0"/>
                <a:cs typeface="Arial" charset="0"/>
              </a:rPr>
              <a:t>Kapitalizace vojenských výdajů (ESA 2010</a:t>
            </a:r>
            <a:r>
              <a:rPr lang="cs-CZ" altLang="cs-CZ" dirty="0" smtClean="0">
                <a:latin typeface="Arial" charset="0"/>
                <a:cs typeface="Arial" charset="0"/>
              </a:rPr>
              <a:t>)</a:t>
            </a:r>
          </a:p>
          <a:p>
            <a:pPr>
              <a:spcBef>
                <a:spcPct val="0"/>
              </a:spcBef>
            </a:pPr>
            <a:r>
              <a:rPr lang="cs-CZ" altLang="cs-CZ" sz="2400" dirty="0" smtClean="0">
                <a:latin typeface="Arial" charset="0"/>
                <a:cs typeface="Arial" charset="0"/>
              </a:rPr>
              <a:t>(</a:t>
            </a:r>
            <a:r>
              <a:rPr lang="cs-CZ" alt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předběžný odhad</a:t>
            </a:r>
            <a:r>
              <a:rPr lang="cs-CZ" altLang="cs-CZ" sz="2400" dirty="0" smtClean="0">
                <a:latin typeface="Arial" charset="0"/>
                <a:cs typeface="Arial" charset="0"/>
              </a:rPr>
              <a:t>) 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0887256"/>
              </p:ext>
            </p:extLst>
          </p:nvPr>
        </p:nvGraphicFramePr>
        <p:xfrm>
          <a:off x="5850756" y="2484487"/>
          <a:ext cx="4192595" cy="3456383"/>
        </p:xfrm>
        <a:graphic>
          <a:graphicData uri="http://schemas.openxmlformats.org/drawingml/2006/table">
            <a:tbl>
              <a:tblPr/>
              <a:tblGrid>
                <a:gridCol w="2862620"/>
                <a:gridCol w="742131"/>
                <a:gridCol w="587844"/>
              </a:tblGrid>
              <a:tr h="692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Mld.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93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Produkce</a:t>
                      </a:r>
                      <a:endParaRPr lang="cs-CZ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476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Mezispotřeba</a:t>
                      </a:r>
                      <a:endParaRPr lang="cs-CZ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-0,1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30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Hrubý </a:t>
                      </a:r>
                      <a:r>
                        <a:rPr lang="cs-CZ" sz="1600" b="1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domácí produkt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228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Výdaje na konečnou spotřebu vládních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 institucí</a:t>
                      </a:r>
                      <a:endParaRPr lang="pl-PL" sz="1600" b="0" i="0" u="none" strike="noStrike" dirty="0">
                        <a:solidFill>
                          <a:srgbClr val="0071B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5922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Tvorba hrubého fixního kapitálu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72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Spotřeba fixního kapitálu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71BC"/>
                          </a:solidFill>
                          <a:latin typeface="Arial" pitchFamily="34" charset="0"/>
                          <a:cs typeface="Arial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Zástupný symbol pro obsah 5"/>
          <p:cNvSpPr>
            <a:spLocks/>
          </p:cNvSpPr>
          <p:nvPr/>
        </p:nvSpPr>
        <p:spPr bwMode="auto">
          <a:xfrm>
            <a:off x="5850756" y="1764407"/>
            <a:ext cx="381642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t"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0071BC"/>
                </a:solidFill>
                <a:latin typeface="Arial" charset="0"/>
              </a:rPr>
              <a:t>Dopad změny za rok 2010:</a:t>
            </a:r>
          </a:p>
        </p:txBody>
      </p:sp>
    </p:spTree>
    <p:extLst>
      <p:ext uri="{BB962C8B-B14F-4D97-AF65-F5344CB8AC3E}">
        <p14:creationId xmlns:p14="http://schemas.microsoft.com/office/powerpoint/2010/main" xmlns="" val="3775075935"/>
      </p:ext>
    </p:extLst>
  </p:cSld>
  <p:clrMapOvr>
    <a:masterClrMapping/>
  </p:clrMapOvr>
</p:sld>
</file>

<file path=ppt/theme/theme1.xml><?xml version="1.0" encoding="utf-8"?>
<a:theme xmlns:a="http://schemas.openxmlformats.org/drawingml/2006/main" name="ČSÚ Prezentace CZ - bíl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3600" b="1" cap="all" dirty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Snidane_ESA_2010_19_6_2014</Template>
  <TotalTime>506</TotalTime>
  <Words>1356</Words>
  <Application>Microsoft Office PowerPoint</Application>
  <PresentationFormat>Vlastní</PresentationFormat>
  <Paragraphs>340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ČSÚ Prezentace CZ - bílá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Company>ČSÚ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Sixta</dc:creator>
  <cp:keywords>Prezentace,modrá,ČSÚ</cp:keywords>
  <cp:lastModifiedBy>cieslar940</cp:lastModifiedBy>
  <cp:revision>98</cp:revision>
  <dcterms:created xsi:type="dcterms:W3CDTF">2014-06-12T10:32:10Z</dcterms:created>
  <dcterms:modified xsi:type="dcterms:W3CDTF">2014-06-19T11:13:09Z</dcterms:modified>
</cp:coreProperties>
</file>